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90" r:id="rId4"/>
    <p:sldId id="291" r:id="rId5"/>
    <p:sldId id="293" r:id="rId6"/>
    <p:sldId id="294" r:id="rId7"/>
    <p:sldId id="295" r:id="rId8"/>
    <p:sldId id="287" r:id="rId9"/>
    <p:sldId id="288" r:id="rId10"/>
    <p:sldId id="289" r:id="rId11"/>
    <p:sldId id="285" r:id="rId12"/>
    <p:sldId id="279" r:id="rId13"/>
    <p:sldId id="284" r:id="rId14"/>
    <p:sldId id="280" r:id="rId15"/>
    <p:sldId id="281" r:id="rId16"/>
    <p:sldId id="276" r:id="rId17"/>
    <p:sldId id="277" r:id="rId18"/>
    <p:sldId id="275" r:id="rId19"/>
    <p:sldId id="274" r:id="rId20"/>
    <p:sldId id="273" r:id="rId21"/>
    <p:sldId id="266" r:id="rId22"/>
    <p:sldId id="267" r:id="rId23"/>
    <p:sldId id="269" r:id="rId24"/>
    <p:sldId id="270" r:id="rId25"/>
    <p:sldId id="271" r:id="rId26"/>
    <p:sldId id="283" r:id="rId27"/>
    <p:sldId id="268" r:id="rId28"/>
    <p:sldId id="282" r:id="rId29"/>
    <p:sldId id="272" r:id="rId30"/>
    <p:sldId id="278" r:id="rId31"/>
    <p:sldId id="259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37A"/>
    <a:srgbClr val="F8D4EE"/>
    <a:srgbClr val="F258E0"/>
    <a:srgbClr val="CA20A6"/>
    <a:srgbClr val="EE9AD6"/>
    <a:srgbClr val="FFFF66"/>
    <a:srgbClr val="FFFF00"/>
    <a:srgbClr val="9900CC"/>
    <a:srgbClr val="CC99FF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1E5F07-E57E-4177-9099-DE2E693EAE99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A43DBE-4D17-4B95-BD12-261016C99D9A}">
      <dgm:prSet phldrT="[Текст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RU" sz="2400" b="1" dirty="0"/>
            <a:t>БЮДЖЕТ</a:t>
          </a:r>
          <a:r>
            <a:rPr lang="ru-RU" sz="2400" dirty="0"/>
            <a:t> </a:t>
          </a:r>
        </a:p>
        <a:p>
          <a:r>
            <a:rPr lang="ru-RU" sz="2400" dirty="0"/>
            <a:t>Форма образования и расходования денежных средств, предназначенных для финансового обеспечения задач и функций публично-правового образования</a:t>
          </a:r>
        </a:p>
      </dgm:t>
    </dgm:pt>
    <dgm:pt modelId="{A6173937-534B-4EEE-99CA-AF858C4F96D1}" type="parTrans" cxnId="{75EAC709-06BA-426B-820C-1153FA1D871F}">
      <dgm:prSet/>
      <dgm:spPr/>
      <dgm:t>
        <a:bodyPr/>
        <a:lstStyle/>
        <a:p>
          <a:endParaRPr lang="ru-RU"/>
        </a:p>
      </dgm:t>
    </dgm:pt>
    <dgm:pt modelId="{B4F99FD2-E7B0-4E8D-91E0-AAC8BC486DB9}" type="sibTrans" cxnId="{75EAC709-06BA-426B-820C-1153FA1D871F}">
      <dgm:prSet/>
      <dgm:spPr/>
      <dgm:t>
        <a:bodyPr/>
        <a:lstStyle/>
        <a:p>
          <a:endParaRPr lang="ru-RU"/>
        </a:p>
      </dgm:t>
    </dgm:pt>
    <dgm:pt modelId="{FA31D55D-BB40-48D5-8EDB-099CDAB7C738}">
      <dgm:prSet phldrT="[Текст]" custT="1"/>
      <dgm:spPr/>
      <dgm:t>
        <a:bodyPr/>
        <a:lstStyle/>
        <a:p>
          <a:r>
            <a:rPr lang="ru-RU" sz="2400" b="1" dirty="0"/>
            <a:t>ДОХОДЫ БЮДЖЕТА</a:t>
          </a:r>
        </a:p>
        <a:p>
          <a:r>
            <a:rPr lang="ru-RU" sz="2400" dirty="0"/>
            <a:t>Поступившие в бюджет денежные средства</a:t>
          </a:r>
        </a:p>
      </dgm:t>
    </dgm:pt>
    <dgm:pt modelId="{788707A8-CDC9-4F25-A364-073FA0F6EDC1}" type="parTrans" cxnId="{3C34FF09-C22E-4575-8543-400DCA1DF2AC}">
      <dgm:prSet/>
      <dgm:spPr/>
      <dgm:t>
        <a:bodyPr/>
        <a:lstStyle/>
        <a:p>
          <a:endParaRPr lang="ru-RU"/>
        </a:p>
      </dgm:t>
    </dgm:pt>
    <dgm:pt modelId="{F9842F6D-C316-4994-BDF2-AD4FAD5A5FD8}" type="sibTrans" cxnId="{3C34FF09-C22E-4575-8543-400DCA1DF2AC}">
      <dgm:prSet/>
      <dgm:spPr/>
      <dgm:t>
        <a:bodyPr/>
        <a:lstStyle/>
        <a:p>
          <a:endParaRPr lang="ru-RU"/>
        </a:p>
      </dgm:t>
    </dgm:pt>
    <dgm:pt modelId="{49236D7E-E1E6-4565-9461-6C37F1014AAD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2400" b="1" dirty="0"/>
            <a:t>ДЕФИЦИТ БЮДЖЕТА </a:t>
          </a:r>
        </a:p>
        <a:p>
          <a:r>
            <a:rPr lang="ru-RU" sz="2000" dirty="0"/>
            <a:t>Превышение расходов бюджета над его доходами</a:t>
          </a:r>
        </a:p>
      </dgm:t>
    </dgm:pt>
    <dgm:pt modelId="{B9959EC2-63D8-4E7C-BA95-F51FD8E57C99}" type="parTrans" cxnId="{6191B834-FB21-4FFB-8BCC-DAD352389E74}">
      <dgm:prSet/>
      <dgm:spPr/>
      <dgm:t>
        <a:bodyPr/>
        <a:lstStyle/>
        <a:p>
          <a:endParaRPr lang="ru-RU"/>
        </a:p>
      </dgm:t>
    </dgm:pt>
    <dgm:pt modelId="{6D8797E3-CA2B-48ED-8B25-D07336A2B249}" type="sibTrans" cxnId="{6191B834-FB21-4FFB-8BCC-DAD352389E74}">
      <dgm:prSet/>
      <dgm:spPr/>
      <dgm:t>
        <a:bodyPr/>
        <a:lstStyle/>
        <a:p>
          <a:endParaRPr lang="ru-RU"/>
        </a:p>
      </dgm:t>
    </dgm:pt>
    <dgm:pt modelId="{2828360C-F31F-4D85-9CF5-9066F073E215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ru-RU" sz="2400" b="1" dirty="0"/>
        </a:p>
        <a:p>
          <a:r>
            <a:rPr lang="ru-RU" sz="2400" b="1" dirty="0"/>
            <a:t>ПРОФИЦИТ БЮДЖЕТА </a:t>
          </a:r>
        </a:p>
        <a:p>
          <a:r>
            <a:rPr lang="ru-RU" sz="2000" dirty="0"/>
            <a:t>Превышение доходов бюджета над его расходами </a:t>
          </a:r>
        </a:p>
      </dgm:t>
    </dgm:pt>
    <dgm:pt modelId="{078B2055-C3B9-4AC8-9012-4BE83C2E5ACC}" type="parTrans" cxnId="{0CE2B683-4DC0-4CC2-B40D-6B1FCD0B1C09}">
      <dgm:prSet/>
      <dgm:spPr/>
      <dgm:t>
        <a:bodyPr/>
        <a:lstStyle/>
        <a:p>
          <a:endParaRPr lang="ru-RU"/>
        </a:p>
      </dgm:t>
    </dgm:pt>
    <dgm:pt modelId="{5697C318-7553-4775-BFAD-79E1C9D12AB6}" type="sibTrans" cxnId="{0CE2B683-4DC0-4CC2-B40D-6B1FCD0B1C09}">
      <dgm:prSet/>
      <dgm:spPr/>
      <dgm:t>
        <a:bodyPr/>
        <a:lstStyle/>
        <a:p>
          <a:endParaRPr lang="ru-RU"/>
        </a:p>
      </dgm:t>
    </dgm:pt>
    <dgm:pt modelId="{9BC5B2E1-7667-4CCC-848F-AF6FAD23D2F3}">
      <dgm:prSet phldrT="[Текст]" custT="1"/>
      <dgm:spPr/>
      <dgm:t>
        <a:bodyPr/>
        <a:lstStyle/>
        <a:p>
          <a:r>
            <a:rPr lang="ru-RU" sz="2400" b="1" dirty="0"/>
            <a:t>РАСХОДЫ БЮДЖЕТА </a:t>
          </a:r>
        </a:p>
        <a:p>
          <a:r>
            <a:rPr lang="ru-RU" sz="2000" dirty="0"/>
            <a:t>Выплачиваемые из бюджета денежные средства, которые направляются на финансовое обеспечение задач и функций государственной власти</a:t>
          </a:r>
        </a:p>
      </dgm:t>
    </dgm:pt>
    <dgm:pt modelId="{26333A1A-E37C-40CB-AF22-548A1BD55A29}" type="parTrans" cxnId="{B678DB2B-FD8D-4769-BC8A-7756E7825D7A}">
      <dgm:prSet/>
      <dgm:spPr/>
      <dgm:t>
        <a:bodyPr/>
        <a:lstStyle/>
        <a:p>
          <a:endParaRPr lang="ru-RU"/>
        </a:p>
      </dgm:t>
    </dgm:pt>
    <dgm:pt modelId="{BBDC4645-149E-4EAE-A01E-CD412472AF25}" type="sibTrans" cxnId="{B678DB2B-FD8D-4769-BC8A-7756E7825D7A}">
      <dgm:prSet/>
      <dgm:spPr/>
      <dgm:t>
        <a:bodyPr/>
        <a:lstStyle/>
        <a:p>
          <a:endParaRPr lang="ru-RU"/>
        </a:p>
      </dgm:t>
    </dgm:pt>
    <dgm:pt modelId="{8E5D6B76-1EE6-4029-ABC9-67E71CD6FD59}" type="pres">
      <dgm:prSet presAssocID="{981E5F07-E57E-4177-9099-DE2E693EAE9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AF386DF-AC39-4B04-AE39-9D449BEBAA5E}" type="pres">
      <dgm:prSet presAssocID="{74A43DBE-4D17-4B95-BD12-261016C99D9A}" presName="vertOne" presStyleCnt="0"/>
      <dgm:spPr/>
    </dgm:pt>
    <dgm:pt modelId="{E8DC4CCE-25DF-4101-8D56-EFE03E6D9956}" type="pres">
      <dgm:prSet presAssocID="{74A43DBE-4D17-4B95-BD12-261016C99D9A}" presName="txOne" presStyleLbl="node0" presStyleIdx="0" presStyleCnt="1" custScaleY="1084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1E99C9-7C3B-4F84-83AD-EAF36C3A6215}" type="pres">
      <dgm:prSet presAssocID="{74A43DBE-4D17-4B95-BD12-261016C99D9A}" presName="parTransOne" presStyleCnt="0"/>
      <dgm:spPr/>
    </dgm:pt>
    <dgm:pt modelId="{C21CE343-2F40-48B8-9592-41E3842164C0}" type="pres">
      <dgm:prSet presAssocID="{74A43DBE-4D17-4B95-BD12-261016C99D9A}" presName="horzOne" presStyleCnt="0"/>
      <dgm:spPr/>
    </dgm:pt>
    <dgm:pt modelId="{39D6667C-03A0-491B-8582-7958F380FDA7}" type="pres">
      <dgm:prSet presAssocID="{FA31D55D-BB40-48D5-8EDB-099CDAB7C738}" presName="vertTwo" presStyleCnt="0"/>
      <dgm:spPr/>
    </dgm:pt>
    <dgm:pt modelId="{34042889-62F9-497B-A4A3-8E4CA4F94072}" type="pres">
      <dgm:prSet presAssocID="{FA31D55D-BB40-48D5-8EDB-099CDAB7C738}" presName="txTwo" presStyleLbl="node2" presStyleIdx="0" presStyleCnt="2" custScaleX="63516" custScaleY="120584" custLinFactNeighborX="-15655" custLinFactNeighborY="-5055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74C4BE9-E23D-4418-846B-39753E46C1B8}" type="pres">
      <dgm:prSet presAssocID="{FA31D55D-BB40-48D5-8EDB-099CDAB7C738}" presName="parTransTwo" presStyleCnt="0"/>
      <dgm:spPr/>
    </dgm:pt>
    <dgm:pt modelId="{7BAD9BCB-92CF-45B9-98B4-B81A88A543CA}" type="pres">
      <dgm:prSet presAssocID="{FA31D55D-BB40-48D5-8EDB-099CDAB7C738}" presName="horzTwo" presStyleCnt="0"/>
      <dgm:spPr/>
    </dgm:pt>
    <dgm:pt modelId="{17FFEE45-A185-450D-90F5-34EC8C61F12E}" type="pres">
      <dgm:prSet presAssocID="{49236D7E-E1E6-4565-9461-6C37F1014AAD}" presName="vertThree" presStyleCnt="0"/>
      <dgm:spPr/>
    </dgm:pt>
    <dgm:pt modelId="{C585A77F-B6B9-4B69-9BE3-4A8CB395E7C1}" type="pres">
      <dgm:prSet presAssocID="{49236D7E-E1E6-4565-9461-6C37F1014AAD}" presName="txThree" presStyleLbl="node3" presStyleIdx="0" presStyleCnt="2" custScaleX="1012839" custScaleY="145786" custLinFactNeighborX="44186" custLinFactNeighborY="-76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878D6E-0216-42F9-8E91-3F85643EF26E}" type="pres">
      <dgm:prSet presAssocID="{49236D7E-E1E6-4565-9461-6C37F1014AAD}" presName="horzThree" presStyleCnt="0"/>
      <dgm:spPr/>
    </dgm:pt>
    <dgm:pt modelId="{B9CF89BC-9E66-4DF4-B163-089165ECD6A0}" type="pres">
      <dgm:prSet presAssocID="{6D8797E3-CA2B-48ED-8B25-D07336A2B249}" presName="sibSpaceThree" presStyleCnt="0"/>
      <dgm:spPr/>
    </dgm:pt>
    <dgm:pt modelId="{EB29C8ED-A2AA-4754-8D27-95E52AE1992D}" type="pres">
      <dgm:prSet presAssocID="{2828360C-F31F-4D85-9CF5-9066F073E215}" presName="vertThree" presStyleCnt="0"/>
      <dgm:spPr/>
    </dgm:pt>
    <dgm:pt modelId="{F288405D-C284-4653-B2F8-FFCA04FDF9D2}" type="pres">
      <dgm:prSet presAssocID="{2828360C-F31F-4D85-9CF5-9066F073E215}" presName="txThree" presStyleLbl="node3" presStyleIdx="1" presStyleCnt="2" custScaleX="987856" custScaleY="142533" custLinFactNeighborX="64384" custLinFactNeighborY="-667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623E8D-6954-4D28-936C-0C9143C2CD6F}" type="pres">
      <dgm:prSet presAssocID="{2828360C-F31F-4D85-9CF5-9066F073E215}" presName="horzThree" presStyleCnt="0"/>
      <dgm:spPr/>
    </dgm:pt>
    <dgm:pt modelId="{0A7E8F11-CB45-4A90-9C6A-ED72088D7C84}" type="pres">
      <dgm:prSet presAssocID="{F9842F6D-C316-4994-BDF2-AD4FAD5A5FD8}" presName="sibSpaceTwo" presStyleCnt="0"/>
      <dgm:spPr/>
    </dgm:pt>
    <dgm:pt modelId="{B757E699-6C36-45AA-A404-EDFE26CBF197}" type="pres">
      <dgm:prSet presAssocID="{9BC5B2E1-7667-4CCC-848F-AF6FAD23D2F3}" presName="vertTwo" presStyleCnt="0"/>
      <dgm:spPr/>
    </dgm:pt>
    <dgm:pt modelId="{09B429C2-FEC1-4E48-9196-CC65008FCAC7}" type="pres">
      <dgm:prSet presAssocID="{9BC5B2E1-7667-4CCC-848F-AF6FAD23D2F3}" presName="txTwo" presStyleLbl="node2" presStyleIdx="1" presStyleCnt="2" custScaleX="1080645" custScaleY="169795" custLinFactNeighborX="-65733" custLinFactNeighborY="-60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243908-07F1-4F08-A23C-C6A00ED2D7D8}" type="pres">
      <dgm:prSet presAssocID="{9BC5B2E1-7667-4CCC-848F-AF6FAD23D2F3}" presName="horzTwo" presStyleCnt="0"/>
      <dgm:spPr/>
    </dgm:pt>
  </dgm:ptLst>
  <dgm:cxnLst>
    <dgm:cxn modelId="{0C3314EF-38AD-4CCA-BCAE-1C3A7ECDB8EA}" type="presOf" srcId="{49236D7E-E1E6-4565-9461-6C37F1014AAD}" destId="{C585A77F-B6B9-4B69-9BE3-4A8CB395E7C1}" srcOrd="0" destOrd="0" presId="urn:microsoft.com/office/officeart/2005/8/layout/hierarchy4"/>
    <dgm:cxn modelId="{08B4C444-C7BA-4431-B3A7-A45703201FFC}" type="presOf" srcId="{FA31D55D-BB40-48D5-8EDB-099CDAB7C738}" destId="{34042889-62F9-497B-A4A3-8E4CA4F94072}" srcOrd="0" destOrd="0" presId="urn:microsoft.com/office/officeart/2005/8/layout/hierarchy4"/>
    <dgm:cxn modelId="{3C34FF09-C22E-4575-8543-400DCA1DF2AC}" srcId="{74A43DBE-4D17-4B95-BD12-261016C99D9A}" destId="{FA31D55D-BB40-48D5-8EDB-099CDAB7C738}" srcOrd="0" destOrd="0" parTransId="{788707A8-CDC9-4F25-A364-073FA0F6EDC1}" sibTransId="{F9842F6D-C316-4994-BDF2-AD4FAD5A5FD8}"/>
    <dgm:cxn modelId="{ABE6A2A8-D2F8-4F05-BFD9-1F232770EBE9}" type="presOf" srcId="{2828360C-F31F-4D85-9CF5-9066F073E215}" destId="{F288405D-C284-4653-B2F8-FFCA04FDF9D2}" srcOrd="0" destOrd="0" presId="urn:microsoft.com/office/officeart/2005/8/layout/hierarchy4"/>
    <dgm:cxn modelId="{6191B834-FB21-4FFB-8BCC-DAD352389E74}" srcId="{FA31D55D-BB40-48D5-8EDB-099CDAB7C738}" destId="{49236D7E-E1E6-4565-9461-6C37F1014AAD}" srcOrd="0" destOrd="0" parTransId="{B9959EC2-63D8-4E7C-BA95-F51FD8E57C99}" sibTransId="{6D8797E3-CA2B-48ED-8B25-D07336A2B249}"/>
    <dgm:cxn modelId="{1692A52B-7990-487E-A653-F451B7D78912}" type="presOf" srcId="{9BC5B2E1-7667-4CCC-848F-AF6FAD23D2F3}" destId="{09B429C2-FEC1-4E48-9196-CC65008FCAC7}" srcOrd="0" destOrd="0" presId="urn:microsoft.com/office/officeart/2005/8/layout/hierarchy4"/>
    <dgm:cxn modelId="{7A95EB8F-DF1C-47D9-A18C-58A8AF4D5FED}" type="presOf" srcId="{981E5F07-E57E-4177-9099-DE2E693EAE99}" destId="{8E5D6B76-1EE6-4029-ABC9-67E71CD6FD59}" srcOrd="0" destOrd="0" presId="urn:microsoft.com/office/officeart/2005/8/layout/hierarchy4"/>
    <dgm:cxn modelId="{B678DB2B-FD8D-4769-BC8A-7756E7825D7A}" srcId="{74A43DBE-4D17-4B95-BD12-261016C99D9A}" destId="{9BC5B2E1-7667-4CCC-848F-AF6FAD23D2F3}" srcOrd="1" destOrd="0" parTransId="{26333A1A-E37C-40CB-AF22-548A1BD55A29}" sibTransId="{BBDC4645-149E-4EAE-A01E-CD412472AF25}"/>
    <dgm:cxn modelId="{75EAC709-06BA-426B-820C-1153FA1D871F}" srcId="{981E5F07-E57E-4177-9099-DE2E693EAE99}" destId="{74A43DBE-4D17-4B95-BD12-261016C99D9A}" srcOrd="0" destOrd="0" parTransId="{A6173937-534B-4EEE-99CA-AF858C4F96D1}" sibTransId="{B4F99FD2-E7B0-4E8D-91E0-AAC8BC486DB9}"/>
    <dgm:cxn modelId="{F1A62DBD-1290-4733-8C5D-AB7ED255C9FA}" type="presOf" srcId="{74A43DBE-4D17-4B95-BD12-261016C99D9A}" destId="{E8DC4CCE-25DF-4101-8D56-EFE03E6D9956}" srcOrd="0" destOrd="0" presId="urn:microsoft.com/office/officeart/2005/8/layout/hierarchy4"/>
    <dgm:cxn modelId="{0CE2B683-4DC0-4CC2-B40D-6B1FCD0B1C09}" srcId="{FA31D55D-BB40-48D5-8EDB-099CDAB7C738}" destId="{2828360C-F31F-4D85-9CF5-9066F073E215}" srcOrd="1" destOrd="0" parTransId="{078B2055-C3B9-4AC8-9012-4BE83C2E5ACC}" sibTransId="{5697C318-7553-4775-BFAD-79E1C9D12AB6}"/>
    <dgm:cxn modelId="{F76850BC-30E5-47CA-B2E3-3D3FB90B5F1E}" type="presParOf" srcId="{8E5D6B76-1EE6-4029-ABC9-67E71CD6FD59}" destId="{DAF386DF-AC39-4B04-AE39-9D449BEBAA5E}" srcOrd="0" destOrd="0" presId="urn:microsoft.com/office/officeart/2005/8/layout/hierarchy4"/>
    <dgm:cxn modelId="{04958A48-4188-4B6E-B506-2F2EE61B7BCC}" type="presParOf" srcId="{DAF386DF-AC39-4B04-AE39-9D449BEBAA5E}" destId="{E8DC4CCE-25DF-4101-8D56-EFE03E6D9956}" srcOrd="0" destOrd="0" presId="urn:microsoft.com/office/officeart/2005/8/layout/hierarchy4"/>
    <dgm:cxn modelId="{3AD42168-002D-46B9-B804-B11EBD12D9B6}" type="presParOf" srcId="{DAF386DF-AC39-4B04-AE39-9D449BEBAA5E}" destId="{CD1E99C9-7C3B-4F84-83AD-EAF36C3A6215}" srcOrd="1" destOrd="0" presId="urn:microsoft.com/office/officeart/2005/8/layout/hierarchy4"/>
    <dgm:cxn modelId="{293D218F-24A4-4FC2-9295-44F7CFB29435}" type="presParOf" srcId="{DAF386DF-AC39-4B04-AE39-9D449BEBAA5E}" destId="{C21CE343-2F40-48B8-9592-41E3842164C0}" srcOrd="2" destOrd="0" presId="urn:microsoft.com/office/officeart/2005/8/layout/hierarchy4"/>
    <dgm:cxn modelId="{6C1FEEF6-8153-4086-B8E9-D5138ED4248F}" type="presParOf" srcId="{C21CE343-2F40-48B8-9592-41E3842164C0}" destId="{39D6667C-03A0-491B-8582-7958F380FDA7}" srcOrd="0" destOrd="0" presId="urn:microsoft.com/office/officeart/2005/8/layout/hierarchy4"/>
    <dgm:cxn modelId="{5EEDC1A1-6B4C-47D6-ADB4-32985DDA6A16}" type="presParOf" srcId="{39D6667C-03A0-491B-8582-7958F380FDA7}" destId="{34042889-62F9-497B-A4A3-8E4CA4F94072}" srcOrd="0" destOrd="0" presId="urn:microsoft.com/office/officeart/2005/8/layout/hierarchy4"/>
    <dgm:cxn modelId="{45F83BC9-A8ED-417D-96BE-593D4F0119F2}" type="presParOf" srcId="{39D6667C-03A0-491B-8582-7958F380FDA7}" destId="{C74C4BE9-E23D-4418-846B-39753E46C1B8}" srcOrd="1" destOrd="0" presId="urn:microsoft.com/office/officeart/2005/8/layout/hierarchy4"/>
    <dgm:cxn modelId="{15CBE143-7F6C-40C6-A542-E95AD8023DFA}" type="presParOf" srcId="{39D6667C-03A0-491B-8582-7958F380FDA7}" destId="{7BAD9BCB-92CF-45B9-98B4-B81A88A543CA}" srcOrd="2" destOrd="0" presId="urn:microsoft.com/office/officeart/2005/8/layout/hierarchy4"/>
    <dgm:cxn modelId="{F0470456-643A-4CF4-893A-2D1458A745F3}" type="presParOf" srcId="{7BAD9BCB-92CF-45B9-98B4-B81A88A543CA}" destId="{17FFEE45-A185-450D-90F5-34EC8C61F12E}" srcOrd="0" destOrd="0" presId="urn:microsoft.com/office/officeart/2005/8/layout/hierarchy4"/>
    <dgm:cxn modelId="{8D78A005-4864-49BF-BC87-0DFF860680A7}" type="presParOf" srcId="{17FFEE45-A185-450D-90F5-34EC8C61F12E}" destId="{C585A77F-B6B9-4B69-9BE3-4A8CB395E7C1}" srcOrd="0" destOrd="0" presId="urn:microsoft.com/office/officeart/2005/8/layout/hierarchy4"/>
    <dgm:cxn modelId="{B3C4E0B9-EDD4-4519-AD9F-655A4D0DF919}" type="presParOf" srcId="{17FFEE45-A185-450D-90F5-34EC8C61F12E}" destId="{C5878D6E-0216-42F9-8E91-3F85643EF26E}" srcOrd="1" destOrd="0" presId="urn:microsoft.com/office/officeart/2005/8/layout/hierarchy4"/>
    <dgm:cxn modelId="{79FB7D37-C1F6-4A05-AF40-CF2FDB5775AA}" type="presParOf" srcId="{7BAD9BCB-92CF-45B9-98B4-B81A88A543CA}" destId="{B9CF89BC-9E66-4DF4-B163-089165ECD6A0}" srcOrd="1" destOrd="0" presId="urn:microsoft.com/office/officeart/2005/8/layout/hierarchy4"/>
    <dgm:cxn modelId="{AF17470B-71D9-45D5-9A2F-02FA3D7F2CAE}" type="presParOf" srcId="{7BAD9BCB-92CF-45B9-98B4-B81A88A543CA}" destId="{EB29C8ED-A2AA-4754-8D27-95E52AE1992D}" srcOrd="2" destOrd="0" presId="urn:microsoft.com/office/officeart/2005/8/layout/hierarchy4"/>
    <dgm:cxn modelId="{565EE2F2-B6D6-447F-8001-88DE7366772A}" type="presParOf" srcId="{EB29C8ED-A2AA-4754-8D27-95E52AE1992D}" destId="{F288405D-C284-4653-B2F8-FFCA04FDF9D2}" srcOrd="0" destOrd="0" presId="urn:microsoft.com/office/officeart/2005/8/layout/hierarchy4"/>
    <dgm:cxn modelId="{6DFB6790-F7D0-4B05-A3CA-238E23538D77}" type="presParOf" srcId="{EB29C8ED-A2AA-4754-8D27-95E52AE1992D}" destId="{91623E8D-6954-4D28-936C-0C9143C2CD6F}" srcOrd="1" destOrd="0" presId="urn:microsoft.com/office/officeart/2005/8/layout/hierarchy4"/>
    <dgm:cxn modelId="{1AD3DE50-8567-4D84-88B2-1D30EAFC3160}" type="presParOf" srcId="{C21CE343-2F40-48B8-9592-41E3842164C0}" destId="{0A7E8F11-CB45-4A90-9C6A-ED72088D7C84}" srcOrd="1" destOrd="0" presId="urn:microsoft.com/office/officeart/2005/8/layout/hierarchy4"/>
    <dgm:cxn modelId="{0D1951D1-4879-49BF-A937-9251C4688D90}" type="presParOf" srcId="{C21CE343-2F40-48B8-9592-41E3842164C0}" destId="{B757E699-6C36-45AA-A404-EDFE26CBF197}" srcOrd="2" destOrd="0" presId="urn:microsoft.com/office/officeart/2005/8/layout/hierarchy4"/>
    <dgm:cxn modelId="{8B4341DE-D9B8-4017-9778-DD172A6300A6}" type="presParOf" srcId="{B757E699-6C36-45AA-A404-EDFE26CBF197}" destId="{09B429C2-FEC1-4E48-9196-CC65008FCAC7}" srcOrd="0" destOrd="0" presId="urn:microsoft.com/office/officeart/2005/8/layout/hierarchy4"/>
    <dgm:cxn modelId="{5E000665-0AD9-44FB-98F0-C1F5A2830D40}" type="presParOf" srcId="{B757E699-6C36-45AA-A404-EDFE26CBF197}" destId="{48243908-07F1-4F08-A23C-C6A00ED2D7D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752CA9-3425-4CDA-A6DD-4E40334472E5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C92354-C5EB-4BFD-A09C-562E9439954A}">
      <dgm:prSet phldrT="[Текст]" custT="1"/>
      <dgm:spPr/>
      <dgm:t>
        <a:bodyPr/>
        <a:lstStyle/>
        <a:p>
          <a:r>
            <a:rPr lang="ru-RU" sz="2400" dirty="0"/>
            <a:t>БЮДЖЕТНЫЕ АССИГНОВАНИЯ </a:t>
          </a:r>
        </a:p>
        <a:p>
          <a:r>
            <a:rPr lang="ru-RU" sz="2400" dirty="0"/>
            <a:t>Предельные объемы финансирования денежных средств, предусмотренных в соответствующем финансовом году для исполнения бюджетных обязательств</a:t>
          </a:r>
        </a:p>
      </dgm:t>
    </dgm:pt>
    <dgm:pt modelId="{3BC5FCF5-2D49-4710-ADBF-A3DEF2FD24F4}" type="parTrans" cxnId="{DC6F1516-5EC6-46C2-9308-5AB88531B79D}">
      <dgm:prSet/>
      <dgm:spPr/>
      <dgm:t>
        <a:bodyPr/>
        <a:lstStyle/>
        <a:p>
          <a:endParaRPr lang="ru-RU"/>
        </a:p>
      </dgm:t>
    </dgm:pt>
    <dgm:pt modelId="{EA6397B9-FCB1-49DB-BA57-9BCE1967E622}" type="sibTrans" cxnId="{DC6F1516-5EC6-46C2-9308-5AB88531B79D}">
      <dgm:prSet/>
      <dgm:spPr/>
      <dgm:t>
        <a:bodyPr/>
        <a:lstStyle/>
        <a:p>
          <a:endParaRPr lang="ru-RU"/>
        </a:p>
      </dgm:t>
    </dgm:pt>
    <dgm:pt modelId="{5AF7FA62-BE52-4EE9-8993-2AA77DFCAFF7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2400" dirty="0"/>
            <a:t>МЕЖБЮДЖЕТНЫЕ ТРАНСФЕРТЫ </a:t>
          </a:r>
        </a:p>
        <a:p>
          <a:r>
            <a:rPr lang="ru-RU" sz="2400" dirty="0"/>
            <a:t>Средства, предоставляемые одним бюджетом бюджетной системы РФ другому бюджету бюджетной системы РФ</a:t>
          </a:r>
        </a:p>
      </dgm:t>
    </dgm:pt>
    <dgm:pt modelId="{73293CEE-1BE6-49EF-A3D5-16C88F1F941B}" type="parTrans" cxnId="{24BE6C3E-DFA5-475F-8353-1E068ADFACD9}">
      <dgm:prSet/>
      <dgm:spPr/>
      <dgm:t>
        <a:bodyPr/>
        <a:lstStyle/>
        <a:p>
          <a:endParaRPr lang="ru-RU"/>
        </a:p>
      </dgm:t>
    </dgm:pt>
    <dgm:pt modelId="{1C3355A9-40E9-44BC-9961-6A33A91378FE}" type="sibTrans" cxnId="{24BE6C3E-DFA5-475F-8353-1E068ADFACD9}">
      <dgm:prSet/>
      <dgm:spPr/>
      <dgm:t>
        <a:bodyPr/>
        <a:lstStyle/>
        <a:p>
          <a:endParaRPr lang="ru-RU"/>
        </a:p>
      </dgm:t>
    </dgm:pt>
    <dgm:pt modelId="{6E6156BA-1077-410C-A940-1D7B4DB06BD8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2400" dirty="0"/>
            <a:t>Субвенции</a:t>
          </a:r>
        </a:p>
      </dgm:t>
    </dgm:pt>
    <dgm:pt modelId="{1A11A12F-0042-4777-B6DB-AC0233D89C33}" type="parTrans" cxnId="{315968AB-7CD2-4BFD-BABA-CEBF14B90A4F}">
      <dgm:prSet/>
      <dgm:spPr/>
      <dgm:t>
        <a:bodyPr/>
        <a:lstStyle/>
        <a:p>
          <a:endParaRPr lang="ru-RU"/>
        </a:p>
      </dgm:t>
    </dgm:pt>
    <dgm:pt modelId="{628CF2B3-FA4A-4131-AB55-621B6FC7F666}" type="sibTrans" cxnId="{315968AB-7CD2-4BFD-BABA-CEBF14B90A4F}">
      <dgm:prSet/>
      <dgm:spPr/>
      <dgm:t>
        <a:bodyPr/>
        <a:lstStyle/>
        <a:p>
          <a:endParaRPr lang="ru-RU"/>
        </a:p>
      </dgm:t>
    </dgm:pt>
    <dgm:pt modelId="{E290CBF0-C0B5-46BB-8C87-A96C92BF975D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2400" dirty="0"/>
            <a:t>Дотации</a:t>
          </a:r>
        </a:p>
      </dgm:t>
    </dgm:pt>
    <dgm:pt modelId="{47E80F83-1839-4422-A324-D2468D3BAD0E}" type="parTrans" cxnId="{3B50CBB0-F447-4E93-96D5-030CDAE50CC1}">
      <dgm:prSet/>
      <dgm:spPr/>
      <dgm:t>
        <a:bodyPr/>
        <a:lstStyle/>
        <a:p>
          <a:endParaRPr lang="ru-RU"/>
        </a:p>
      </dgm:t>
    </dgm:pt>
    <dgm:pt modelId="{12725429-10CE-429B-B038-827FB63C00B1}" type="sibTrans" cxnId="{3B50CBB0-F447-4E93-96D5-030CDAE50CC1}">
      <dgm:prSet/>
      <dgm:spPr/>
      <dgm:t>
        <a:bodyPr/>
        <a:lstStyle/>
        <a:p>
          <a:endParaRPr lang="ru-RU"/>
        </a:p>
      </dgm:t>
    </dgm:pt>
    <dgm:pt modelId="{646A0476-9770-4390-87BD-6E47893EF76A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 smtClean="0"/>
            <a:t>Субсидии</a:t>
          </a:r>
          <a:endParaRPr lang="ru-RU" dirty="0"/>
        </a:p>
      </dgm:t>
    </dgm:pt>
    <dgm:pt modelId="{4471D569-C7B6-484B-94C1-835DD02C5572}" type="parTrans" cxnId="{056D98E8-BA99-4AFD-8DCC-FB335101ABF2}">
      <dgm:prSet/>
      <dgm:spPr/>
      <dgm:t>
        <a:bodyPr/>
        <a:lstStyle/>
        <a:p>
          <a:endParaRPr lang="ru-RU"/>
        </a:p>
      </dgm:t>
    </dgm:pt>
    <dgm:pt modelId="{4794D9C5-ABBA-45CC-B13B-1C17AB9BF25F}" type="sibTrans" cxnId="{056D98E8-BA99-4AFD-8DCC-FB335101ABF2}">
      <dgm:prSet/>
      <dgm:spPr/>
      <dgm:t>
        <a:bodyPr/>
        <a:lstStyle/>
        <a:p>
          <a:endParaRPr lang="ru-RU"/>
        </a:p>
      </dgm:t>
    </dgm:pt>
    <dgm:pt modelId="{E5FA0E72-49D7-4199-BAAA-3DFD8C469BC6}" type="pres">
      <dgm:prSet presAssocID="{8E752CA9-3425-4CDA-A6DD-4E40334472E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FAC1F33-0F0C-402E-B16E-FF642EBF468C}" type="pres">
      <dgm:prSet presAssocID="{43C92354-C5EB-4BFD-A09C-562E9439954A}" presName="vertOne" presStyleCnt="0"/>
      <dgm:spPr/>
    </dgm:pt>
    <dgm:pt modelId="{C45192CF-3AAF-4160-88C5-A4844BB1972F}" type="pres">
      <dgm:prSet presAssocID="{43C92354-C5EB-4BFD-A09C-562E9439954A}" presName="txOne" presStyleLbl="node0" presStyleIdx="0" presStyleCnt="2" custScaleX="151125" custLinFactNeighborX="20147" custLinFactNeighborY="-94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BEE8EB-493F-4425-939E-B4479B5454C6}" type="pres">
      <dgm:prSet presAssocID="{43C92354-C5EB-4BFD-A09C-562E9439954A}" presName="parTransOne" presStyleCnt="0"/>
      <dgm:spPr/>
    </dgm:pt>
    <dgm:pt modelId="{7384FE01-05C2-4F85-ABE4-8F74F9F4483D}" type="pres">
      <dgm:prSet presAssocID="{43C92354-C5EB-4BFD-A09C-562E9439954A}" presName="horzOne" presStyleCnt="0"/>
      <dgm:spPr/>
    </dgm:pt>
    <dgm:pt modelId="{FA36668D-629B-4298-9C40-24D4A52418BC}" type="pres">
      <dgm:prSet presAssocID="{5AF7FA62-BE52-4EE9-8993-2AA77DFCAFF7}" presName="vertTwo" presStyleCnt="0"/>
      <dgm:spPr/>
    </dgm:pt>
    <dgm:pt modelId="{DBD3D0CB-69B1-4D41-BEC2-A4031752C86F}" type="pres">
      <dgm:prSet presAssocID="{5AF7FA62-BE52-4EE9-8993-2AA77DFCAFF7}" presName="txTwo" presStyleLbl="node2" presStyleIdx="0" presStyleCnt="1" custScaleX="188379" custScaleY="1120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F4AB42C-7427-4BF0-AD32-9AC8C3EB1A99}" type="pres">
      <dgm:prSet presAssocID="{5AF7FA62-BE52-4EE9-8993-2AA77DFCAFF7}" presName="parTransTwo" presStyleCnt="0"/>
      <dgm:spPr/>
    </dgm:pt>
    <dgm:pt modelId="{FFAA1108-2882-4C76-B28C-57FDF9356E8E}" type="pres">
      <dgm:prSet presAssocID="{5AF7FA62-BE52-4EE9-8993-2AA77DFCAFF7}" presName="horzTwo" presStyleCnt="0"/>
      <dgm:spPr/>
    </dgm:pt>
    <dgm:pt modelId="{EB589962-4DB4-4591-84E1-5F1AAF03BF50}" type="pres">
      <dgm:prSet presAssocID="{6E6156BA-1077-410C-A940-1D7B4DB06BD8}" presName="vertThree" presStyleCnt="0"/>
      <dgm:spPr/>
    </dgm:pt>
    <dgm:pt modelId="{89645095-F4BC-4204-89DE-88A4FF3B6730}" type="pres">
      <dgm:prSet presAssocID="{6E6156BA-1077-410C-A940-1D7B4DB06BD8}" presName="txThree" presStyleLbl="node3" presStyleIdx="0" presStyleCnt="2" custScaleX="123853" custScaleY="55506" custLinFactX="-26359" custLinFactNeighborX="-100000" custLinFactNeighborY="-38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CEAC14-2698-4B0D-B399-F9839D91F194}" type="pres">
      <dgm:prSet presAssocID="{6E6156BA-1077-410C-A940-1D7B4DB06BD8}" presName="horzThree" presStyleCnt="0"/>
      <dgm:spPr/>
    </dgm:pt>
    <dgm:pt modelId="{E7E40A02-3741-46AA-8CE0-01DE3E59DE4E}" type="pres">
      <dgm:prSet presAssocID="{628CF2B3-FA4A-4131-AB55-621B6FC7F666}" presName="sibSpaceThree" presStyleCnt="0"/>
      <dgm:spPr/>
    </dgm:pt>
    <dgm:pt modelId="{22903CB2-D081-485B-B2ED-5D1862A6C155}" type="pres">
      <dgm:prSet presAssocID="{E290CBF0-C0B5-46BB-8C87-A96C92BF975D}" presName="vertThree" presStyleCnt="0"/>
      <dgm:spPr/>
    </dgm:pt>
    <dgm:pt modelId="{B3F107B6-AE1C-4B9E-8CAD-6D361E7399BE}" type="pres">
      <dgm:prSet presAssocID="{E290CBF0-C0B5-46BB-8C87-A96C92BF975D}" presName="txThree" presStyleLbl="node3" presStyleIdx="1" presStyleCnt="2" custScaleY="61041" custLinFactNeighborX="19388" custLinFactNeighborY="-66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1A75A-E096-4D4C-AAEA-3544E7163298}" type="pres">
      <dgm:prSet presAssocID="{E290CBF0-C0B5-46BB-8C87-A96C92BF975D}" presName="horzThree" presStyleCnt="0"/>
      <dgm:spPr/>
    </dgm:pt>
    <dgm:pt modelId="{00F82F66-8E80-4F87-9610-9F52D7044090}" type="pres">
      <dgm:prSet presAssocID="{EA6397B9-FCB1-49DB-BA57-9BCE1967E622}" presName="sibSpaceOne" presStyleCnt="0"/>
      <dgm:spPr/>
    </dgm:pt>
    <dgm:pt modelId="{D32CD7B5-B3A6-4EB9-A2DA-E87177E73180}" type="pres">
      <dgm:prSet presAssocID="{646A0476-9770-4390-87BD-6E47893EF76A}" presName="vertOne" presStyleCnt="0"/>
      <dgm:spPr/>
    </dgm:pt>
    <dgm:pt modelId="{5D26416C-C4A1-421E-B66F-66769B468265}" type="pres">
      <dgm:prSet presAssocID="{646A0476-9770-4390-87BD-6E47893EF76A}" presName="txOne" presStyleLbl="node0" presStyleIdx="1" presStyleCnt="2" custScaleY="55852" custLinFactY="100000" custLinFactNeighborX="-42546" custLinFactNeighborY="13233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C1145C-7EE0-43C9-895A-4DB824DDE7A9}" type="pres">
      <dgm:prSet presAssocID="{646A0476-9770-4390-87BD-6E47893EF76A}" presName="horzOne" presStyleCnt="0"/>
      <dgm:spPr/>
    </dgm:pt>
  </dgm:ptLst>
  <dgm:cxnLst>
    <dgm:cxn modelId="{00EB8C48-1820-4F30-956C-C6637B34E6E5}" type="presOf" srcId="{646A0476-9770-4390-87BD-6E47893EF76A}" destId="{5D26416C-C4A1-421E-B66F-66769B468265}" srcOrd="0" destOrd="0" presId="urn:microsoft.com/office/officeart/2005/8/layout/hierarchy4"/>
    <dgm:cxn modelId="{1F502A8F-9575-418B-BB49-344CB5BA50B8}" type="presOf" srcId="{5AF7FA62-BE52-4EE9-8993-2AA77DFCAFF7}" destId="{DBD3D0CB-69B1-4D41-BEC2-A4031752C86F}" srcOrd="0" destOrd="0" presId="urn:microsoft.com/office/officeart/2005/8/layout/hierarchy4"/>
    <dgm:cxn modelId="{3B50CBB0-F447-4E93-96D5-030CDAE50CC1}" srcId="{5AF7FA62-BE52-4EE9-8993-2AA77DFCAFF7}" destId="{E290CBF0-C0B5-46BB-8C87-A96C92BF975D}" srcOrd="1" destOrd="0" parTransId="{47E80F83-1839-4422-A324-D2468D3BAD0E}" sibTransId="{12725429-10CE-429B-B038-827FB63C00B1}"/>
    <dgm:cxn modelId="{315968AB-7CD2-4BFD-BABA-CEBF14B90A4F}" srcId="{5AF7FA62-BE52-4EE9-8993-2AA77DFCAFF7}" destId="{6E6156BA-1077-410C-A940-1D7B4DB06BD8}" srcOrd="0" destOrd="0" parTransId="{1A11A12F-0042-4777-B6DB-AC0233D89C33}" sibTransId="{628CF2B3-FA4A-4131-AB55-621B6FC7F666}"/>
    <dgm:cxn modelId="{D4454517-26B5-4733-95F8-479EF866AB34}" type="presOf" srcId="{6E6156BA-1077-410C-A940-1D7B4DB06BD8}" destId="{89645095-F4BC-4204-89DE-88A4FF3B6730}" srcOrd="0" destOrd="0" presId="urn:microsoft.com/office/officeart/2005/8/layout/hierarchy4"/>
    <dgm:cxn modelId="{24BE6C3E-DFA5-475F-8353-1E068ADFACD9}" srcId="{43C92354-C5EB-4BFD-A09C-562E9439954A}" destId="{5AF7FA62-BE52-4EE9-8993-2AA77DFCAFF7}" srcOrd="0" destOrd="0" parTransId="{73293CEE-1BE6-49EF-A3D5-16C88F1F941B}" sibTransId="{1C3355A9-40E9-44BC-9961-6A33A91378FE}"/>
    <dgm:cxn modelId="{4C8DABBD-FDF0-4C0D-8BD5-CC9266266C94}" type="presOf" srcId="{8E752CA9-3425-4CDA-A6DD-4E40334472E5}" destId="{E5FA0E72-49D7-4199-BAAA-3DFD8C469BC6}" srcOrd="0" destOrd="0" presId="urn:microsoft.com/office/officeart/2005/8/layout/hierarchy4"/>
    <dgm:cxn modelId="{056D98E8-BA99-4AFD-8DCC-FB335101ABF2}" srcId="{8E752CA9-3425-4CDA-A6DD-4E40334472E5}" destId="{646A0476-9770-4390-87BD-6E47893EF76A}" srcOrd="1" destOrd="0" parTransId="{4471D569-C7B6-484B-94C1-835DD02C5572}" sibTransId="{4794D9C5-ABBA-45CC-B13B-1C17AB9BF25F}"/>
    <dgm:cxn modelId="{8EB97D72-FEC0-4381-BB68-B58A5FB45BA3}" type="presOf" srcId="{43C92354-C5EB-4BFD-A09C-562E9439954A}" destId="{C45192CF-3AAF-4160-88C5-A4844BB1972F}" srcOrd="0" destOrd="0" presId="urn:microsoft.com/office/officeart/2005/8/layout/hierarchy4"/>
    <dgm:cxn modelId="{BA0F967B-5740-4204-AF7E-C3740ABD59CD}" type="presOf" srcId="{E290CBF0-C0B5-46BB-8C87-A96C92BF975D}" destId="{B3F107B6-AE1C-4B9E-8CAD-6D361E7399BE}" srcOrd="0" destOrd="0" presId="urn:microsoft.com/office/officeart/2005/8/layout/hierarchy4"/>
    <dgm:cxn modelId="{DC6F1516-5EC6-46C2-9308-5AB88531B79D}" srcId="{8E752CA9-3425-4CDA-A6DD-4E40334472E5}" destId="{43C92354-C5EB-4BFD-A09C-562E9439954A}" srcOrd="0" destOrd="0" parTransId="{3BC5FCF5-2D49-4710-ADBF-A3DEF2FD24F4}" sibTransId="{EA6397B9-FCB1-49DB-BA57-9BCE1967E622}"/>
    <dgm:cxn modelId="{C5B0770F-ABA5-4037-BCBB-45E5AEADEACE}" type="presParOf" srcId="{E5FA0E72-49D7-4199-BAAA-3DFD8C469BC6}" destId="{FFAC1F33-0F0C-402E-B16E-FF642EBF468C}" srcOrd="0" destOrd="0" presId="urn:microsoft.com/office/officeart/2005/8/layout/hierarchy4"/>
    <dgm:cxn modelId="{B149877C-790A-4D8E-B9DA-060B5F6FB641}" type="presParOf" srcId="{FFAC1F33-0F0C-402E-B16E-FF642EBF468C}" destId="{C45192CF-3AAF-4160-88C5-A4844BB1972F}" srcOrd="0" destOrd="0" presId="urn:microsoft.com/office/officeart/2005/8/layout/hierarchy4"/>
    <dgm:cxn modelId="{2178CE23-5D7B-445A-998C-0DD737503DF0}" type="presParOf" srcId="{FFAC1F33-0F0C-402E-B16E-FF642EBF468C}" destId="{7FBEE8EB-493F-4425-939E-B4479B5454C6}" srcOrd="1" destOrd="0" presId="urn:microsoft.com/office/officeart/2005/8/layout/hierarchy4"/>
    <dgm:cxn modelId="{0E0A3911-AEE1-4134-A727-2E78746E168D}" type="presParOf" srcId="{FFAC1F33-0F0C-402E-B16E-FF642EBF468C}" destId="{7384FE01-05C2-4F85-ABE4-8F74F9F4483D}" srcOrd="2" destOrd="0" presId="urn:microsoft.com/office/officeart/2005/8/layout/hierarchy4"/>
    <dgm:cxn modelId="{71575E2E-9B7A-419F-89C9-0D3AB705C909}" type="presParOf" srcId="{7384FE01-05C2-4F85-ABE4-8F74F9F4483D}" destId="{FA36668D-629B-4298-9C40-24D4A52418BC}" srcOrd="0" destOrd="0" presId="urn:microsoft.com/office/officeart/2005/8/layout/hierarchy4"/>
    <dgm:cxn modelId="{898C4CC4-ED47-4C21-A6CC-292F21092E2D}" type="presParOf" srcId="{FA36668D-629B-4298-9C40-24D4A52418BC}" destId="{DBD3D0CB-69B1-4D41-BEC2-A4031752C86F}" srcOrd="0" destOrd="0" presId="urn:microsoft.com/office/officeart/2005/8/layout/hierarchy4"/>
    <dgm:cxn modelId="{A86B6F41-6EF8-421E-9CB5-926E44F7FD9D}" type="presParOf" srcId="{FA36668D-629B-4298-9C40-24D4A52418BC}" destId="{AF4AB42C-7427-4BF0-AD32-9AC8C3EB1A99}" srcOrd="1" destOrd="0" presId="urn:microsoft.com/office/officeart/2005/8/layout/hierarchy4"/>
    <dgm:cxn modelId="{70591519-E2F2-42D2-A7F1-140DEDCEE78E}" type="presParOf" srcId="{FA36668D-629B-4298-9C40-24D4A52418BC}" destId="{FFAA1108-2882-4C76-B28C-57FDF9356E8E}" srcOrd="2" destOrd="0" presId="urn:microsoft.com/office/officeart/2005/8/layout/hierarchy4"/>
    <dgm:cxn modelId="{358933F2-8C39-4ECF-BF13-5B3E601A03EB}" type="presParOf" srcId="{FFAA1108-2882-4C76-B28C-57FDF9356E8E}" destId="{EB589962-4DB4-4591-84E1-5F1AAF03BF50}" srcOrd="0" destOrd="0" presId="urn:microsoft.com/office/officeart/2005/8/layout/hierarchy4"/>
    <dgm:cxn modelId="{3AA251FC-9D4F-43FA-8DE8-A8742AD9BEFF}" type="presParOf" srcId="{EB589962-4DB4-4591-84E1-5F1AAF03BF50}" destId="{89645095-F4BC-4204-89DE-88A4FF3B6730}" srcOrd="0" destOrd="0" presId="urn:microsoft.com/office/officeart/2005/8/layout/hierarchy4"/>
    <dgm:cxn modelId="{6C72490E-A296-4BA2-99A1-8470517CC775}" type="presParOf" srcId="{EB589962-4DB4-4591-84E1-5F1AAF03BF50}" destId="{15CEAC14-2698-4B0D-B399-F9839D91F194}" srcOrd="1" destOrd="0" presId="urn:microsoft.com/office/officeart/2005/8/layout/hierarchy4"/>
    <dgm:cxn modelId="{23E76A41-6839-4F4B-9D5F-1C890A348BC3}" type="presParOf" srcId="{FFAA1108-2882-4C76-B28C-57FDF9356E8E}" destId="{E7E40A02-3741-46AA-8CE0-01DE3E59DE4E}" srcOrd="1" destOrd="0" presId="urn:microsoft.com/office/officeart/2005/8/layout/hierarchy4"/>
    <dgm:cxn modelId="{1319D7C7-D157-41AF-8AF2-7EED39BD1CC1}" type="presParOf" srcId="{FFAA1108-2882-4C76-B28C-57FDF9356E8E}" destId="{22903CB2-D081-485B-B2ED-5D1862A6C155}" srcOrd="2" destOrd="0" presId="urn:microsoft.com/office/officeart/2005/8/layout/hierarchy4"/>
    <dgm:cxn modelId="{5C5627A5-6E40-4284-8E6D-14CD802FC8B5}" type="presParOf" srcId="{22903CB2-D081-485B-B2ED-5D1862A6C155}" destId="{B3F107B6-AE1C-4B9E-8CAD-6D361E7399BE}" srcOrd="0" destOrd="0" presId="urn:microsoft.com/office/officeart/2005/8/layout/hierarchy4"/>
    <dgm:cxn modelId="{050D9B06-DC06-4320-8F43-056943419697}" type="presParOf" srcId="{22903CB2-D081-485B-B2ED-5D1862A6C155}" destId="{8A91A75A-E096-4D4C-AAEA-3544E7163298}" srcOrd="1" destOrd="0" presId="urn:microsoft.com/office/officeart/2005/8/layout/hierarchy4"/>
    <dgm:cxn modelId="{ADACAC05-F7EB-4844-B740-590E042F1622}" type="presParOf" srcId="{E5FA0E72-49D7-4199-BAAA-3DFD8C469BC6}" destId="{00F82F66-8E80-4F87-9610-9F52D7044090}" srcOrd="1" destOrd="0" presId="urn:microsoft.com/office/officeart/2005/8/layout/hierarchy4"/>
    <dgm:cxn modelId="{C6DC43D4-F633-49A3-8235-D57497D2E767}" type="presParOf" srcId="{E5FA0E72-49D7-4199-BAAA-3DFD8C469BC6}" destId="{D32CD7B5-B3A6-4EB9-A2DA-E87177E73180}" srcOrd="2" destOrd="0" presId="urn:microsoft.com/office/officeart/2005/8/layout/hierarchy4"/>
    <dgm:cxn modelId="{DD18B213-2696-443E-AFC3-A9E40D46255E}" type="presParOf" srcId="{D32CD7B5-B3A6-4EB9-A2DA-E87177E73180}" destId="{5D26416C-C4A1-421E-B66F-66769B468265}" srcOrd="0" destOrd="0" presId="urn:microsoft.com/office/officeart/2005/8/layout/hierarchy4"/>
    <dgm:cxn modelId="{951B0052-92CC-44E7-A03C-C3A6C131F84E}" type="presParOf" srcId="{D32CD7B5-B3A6-4EB9-A2DA-E87177E73180}" destId="{89C1145C-7EE0-43C9-895A-4DB824DDE7A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752CA9-3425-4CDA-A6DD-4E40334472E5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C92354-C5EB-4BFD-A09C-562E9439954A}">
      <dgm:prSet phldrT="[Текст]" custT="1"/>
      <dgm:spPr/>
      <dgm:t>
        <a:bodyPr/>
        <a:lstStyle/>
        <a:p>
          <a:r>
            <a:rPr lang="ru-RU" sz="2000" dirty="0" smtClean="0"/>
            <a:t>Субвенции </a:t>
          </a:r>
          <a:endParaRPr lang="ru-RU" sz="2000" dirty="0"/>
        </a:p>
        <a:p>
          <a:r>
            <a:rPr lang="ru-RU" sz="2000" dirty="0" smtClean="0"/>
            <a:t>межбюджетные трансферты, предоставляемые в бюджет другого уровня для финансового обеспечения расходных обязательств по полномочиям Российской Федерации, переданных региональным или местным органам (ст. 133 Бюджетного кодекса РФ)</a:t>
          </a:r>
          <a:endParaRPr lang="ru-RU" sz="2000" dirty="0"/>
        </a:p>
      </dgm:t>
    </dgm:pt>
    <dgm:pt modelId="{3BC5FCF5-2D49-4710-ADBF-A3DEF2FD24F4}" type="parTrans" cxnId="{DC6F1516-5EC6-46C2-9308-5AB88531B79D}">
      <dgm:prSet/>
      <dgm:spPr/>
      <dgm:t>
        <a:bodyPr/>
        <a:lstStyle/>
        <a:p>
          <a:endParaRPr lang="ru-RU"/>
        </a:p>
      </dgm:t>
    </dgm:pt>
    <dgm:pt modelId="{EA6397B9-FCB1-49DB-BA57-9BCE1967E622}" type="sibTrans" cxnId="{DC6F1516-5EC6-46C2-9308-5AB88531B79D}">
      <dgm:prSet/>
      <dgm:spPr/>
      <dgm:t>
        <a:bodyPr/>
        <a:lstStyle/>
        <a:p>
          <a:endParaRPr lang="ru-RU"/>
        </a:p>
      </dgm:t>
    </dgm:pt>
    <dgm:pt modelId="{5AF7FA62-BE52-4EE9-8993-2AA77DFCAFF7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2000" dirty="0" smtClean="0"/>
            <a:t>Дотации</a:t>
          </a:r>
        </a:p>
        <a:p>
          <a:r>
            <a:rPr lang="ru-RU" sz="2000" b="0" i="0" dirty="0" smtClean="0"/>
            <a:t>межбюджетные трансферты, предоставляемые на безвозмездной и безвозвратной основе без установления направлений их использования (ст. 6 Бюджетного кодекса РФ)</a:t>
          </a:r>
          <a:endParaRPr lang="ru-RU" sz="2000" dirty="0"/>
        </a:p>
      </dgm:t>
    </dgm:pt>
    <dgm:pt modelId="{73293CEE-1BE6-49EF-A3D5-16C88F1F941B}" type="parTrans" cxnId="{24BE6C3E-DFA5-475F-8353-1E068ADFACD9}">
      <dgm:prSet/>
      <dgm:spPr/>
      <dgm:t>
        <a:bodyPr/>
        <a:lstStyle/>
        <a:p>
          <a:endParaRPr lang="ru-RU"/>
        </a:p>
      </dgm:t>
    </dgm:pt>
    <dgm:pt modelId="{1C3355A9-40E9-44BC-9961-6A33A91378FE}" type="sibTrans" cxnId="{24BE6C3E-DFA5-475F-8353-1E068ADFACD9}">
      <dgm:prSet/>
      <dgm:spPr/>
      <dgm:t>
        <a:bodyPr/>
        <a:lstStyle/>
        <a:p>
          <a:endParaRPr lang="ru-RU"/>
        </a:p>
      </dgm:t>
    </dgm:pt>
    <dgm:pt modelId="{6E6156BA-1077-410C-A940-1D7B4DB06BD8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1800" dirty="0" smtClean="0"/>
            <a:t>Субсидии</a:t>
          </a:r>
        </a:p>
        <a:p>
          <a:r>
            <a:rPr lang="ru-RU" sz="1800" b="0" i="0" dirty="0" smtClean="0"/>
            <a:t>предоставленные безвозмездно денежные средства из бюджетов на строго определенные цели (ст. 78 Бюджетного кодекса РФ)</a:t>
          </a:r>
          <a:endParaRPr lang="ru-RU" sz="1800" dirty="0"/>
        </a:p>
      </dgm:t>
    </dgm:pt>
    <dgm:pt modelId="{1A11A12F-0042-4777-B6DB-AC0233D89C33}" type="parTrans" cxnId="{315968AB-7CD2-4BFD-BABA-CEBF14B90A4F}">
      <dgm:prSet/>
      <dgm:spPr/>
      <dgm:t>
        <a:bodyPr/>
        <a:lstStyle/>
        <a:p>
          <a:endParaRPr lang="ru-RU"/>
        </a:p>
      </dgm:t>
    </dgm:pt>
    <dgm:pt modelId="{628CF2B3-FA4A-4131-AB55-621B6FC7F666}" type="sibTrans" cxnId="{315968AB-7CD2-4BFD-BABA-CEBF14B90A4F}">
      <dgm:prSet/>
      <dgm:spPr/>
      <dgm:t>
        <a:bodyPr/>
        <a:lstStyle/>
        <a:p>
          <a:endParaRPr lang="ru-RU"/>
        </a:p>
      </dgm:t>
    </dgm:pt>
    <dgm:pt modelId="{E5FA0E72-49D7-4199-BAAA-3DFD8C469BC6}" type="pres">
      <dgm:prSet presAssocID="{8E752CA9-3425-4CDA-A6DD-4E40334472E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FAC1F33-0F0C-402E-B16E-FF642EBF468C}" type="pres">
      <dgm:prSet presAssocID="{43C92354-C5EB-4BFD-A09C-562E9439954A}" presName="vertOne" presStyleCnt="0"/>
      <dgm:spPr/>
    </dgm:pt>
    <dgm:pt modelId="{C45192CF-3AAF-4160-88C5-A4844BB1972F}" type="pres">
      <dgm:prSet presAssocID="{43C92354-C5EB-4BFD-A09C-562E9439954A}" presName="txOne" presStyleLbl="node0" presStyleIdx="0" presStyleCnt="1" custScaleX="151125" custLinFactNeighborX="20147" custLinFactNeighborY="-94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BEE8EB-493F-4425-939E-B4479B5454C6}" type="pres">
      <dgm:prSet presAssocID="{43C92354-C5EB-4BFD-A09C-562E9439954A}" presName="parTransOne" presStyleCnt="0"/>
      <dgm:spPr/>
    </dgm:pt>
    <dgm:pt modelId="{7384FE01-05C2-4F85-ABE4-8F74F9F4483D}" type="pres">
      <dgm:prSet presAssocID="{43C92354-C5EB-4BFD-A09C-562E9439954A}" presName="horzOne" presStyleCnt="0"/>
      <dgm:spPr/>
    </dgm:pt>
    <dgm:pt modelId="{FA36668D-629B-4298-9C40-24D4A52418BC}" type="pres">
      <dgm:prSet presAssocID="{5AF7FA62-BE52-4EE9-8993-2AA77DFCAFF7}" presName="vertTwo" presStyleCnt="0"/>
      <dgm:spPr/>
    </dgm:pt>
    <dgm:pt modelId="{DBD3D0CB-69B1-4D41-BEC2-A4031752C86F}" type="pres">
      <dgm:prSet presAssocID="{5AF7FA62-BE52-4EE9-8993-2AA77DFCAFF7}" presName="txTwo" presStyleLbl="node2" presStyleIdx="0" presStyleCnt="1" custScaleX="196418" custScaleY="112032" custLinFactNeighborX="0" custLinFactNeighborY="-84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F4AB42C-7427-4BF0-AD32-9AC8C3EB1A99}" type="pres">
      <dgm:prSet presAssocID="{5AF7FA62-BE52-4EE9-8993-2AA77DFCAFF7}" presName="parTransTwo" presStyleCnt="0"/>
      <dgm:spPr/>
    </dgm:pt>
    <dgm:pt modelId="{FFAA1108-2882-4C76-B28C-57FDF9356E8E}" type="pres">
      <dgm:prSet presAssocID="{5AF7FA62-BE52-4EE9-8993-2AA77DFCAFF7}" presName="horzTwo" presStyleCnt="0"/>
      <dgm:spPr/>
    </dgm:pt>
    <dgm:pt modelId="{EB589962-4DB4-4591-84E1-5F1AAF03BF50}" type="pres">
      <dgm:prSet presAssocID="{6E6156BA-1077-410C-A940-1D7B4DB06BD8}" presName="vertThree" presStyleCnt="0"/>
      <dgm:spPr/>
    </dgm:pt>
    <dgm:pt modelId="{89645095-F4BC-4204-89DE-88A4FF3B6730}" type="pres">
      <dgm:prSet presAssocID="{6E6156BA-1077-410C-A940-1D7B4DB06BD8}" presName="txThree" presStyleLbl="node3" presStyleIdx="0" presStyleCnt="1" custScaleX="1262332" custScaleY="114490" custLinFactNeighborX="-13651" custLinFactNeighborY="-96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CEAC14-2698-4B0D-B399-F9839D91F194}" type="pres">
      <dgm:prSet presAssocID="{6E6156BA-1077-410C-A940-1D7B4DB06BD8}" presName="horzThree" presStyleCnt="0"/>
      <dgm:spPr/>
    </dgm:pt>
  </dgm:ptLst>
  <dgm:cxnLst>
    <dgm:cxn modelId="{1F502A8F-9575-418B-BB49-344CB5BA50B8}" type="presOf" srcId="{5AF7FA62-BE52-4EE9-8993-2AA77DFCAFF7}" destId="{DBD3D0CB-69B1-4D41-BEC2-A4031752C86F}" srcOrd="0" destOrd="0" presId="urn:microsoft.com/office/officeart/2005/8/layout/hierarchy4"/>
    <dgm:cxn modelId="{315968AB-7CD2-4BFD-BABA-CEBF14B90A4F}" srcId="{5AF7FA62-BE52-4EE9-8993-2AA77DFCAFF7}" destId="{6E6156BA-1077-410C-A940-1D7B4DB06BD8}" srcOrd="0" destOrd="0" parTransId="{1A11A12F-0042-4777-B6DB-AC0233D89C33}" sibTransId="{628CF2B3-FA4A-4131-AB55-621B6FC7F666}"/>
    <dgm:cxn modelId="{D4454517-26B5-4733-95F8-479EF866AB34}" type="presOf" srcId="{6E6156BA-1077-410C-A940-1D7B4DB06BD8}" destId="{89645095-F4BC-4204-89DE-88A4FF3B6730}" srcOrd="0" destOrd="0" presId="urn:microsoft.com/office/officeart/2005/8/layout/hierarchy4"/>
    <dgm:cxn modelId="{24BE6C3E-DFA5-475F-8353-1E068ADFACD9}" srcId="{43C92354-C5EB-4BFD-A09C-562E9439954A}" destId="{5AF7FA62-BE52-4EE9-8993-2AA77DFCAFF7}" srcOrd="0" destOrd="0" parTransId="{73293CEE-1BE6-49EF-A3D5-16C88F1F941B}" sibTransId="{1C3355A9-40E9-44BC-9961-6A33A91378FE}"/>
    <dgm:cxn modelId="{4C8DABBD-FDF0-4C0D-8BD5-CC9266266C94}" type="presOf" srcId="{8E752CA9-3425-4CDA-A6DD-4E40334472E5}" destId="{E5FA0E72-49D7-4199-BAAA-3DFD8C469BC6}" srcOrd="0" destOrd="0" presId="urn:microsoft.com/office/officeart/2005/8/layout/hierarchy4"/>
    <dgm:cxn modelId="{8EB97D72-FEC0-4381-BB68-B58A5FB45BA3}" type="presOf" srcId="{43C92354-C5EB-4BFD-A09C-562E9439954A}" destId="{C45192CF-3AAF-4160-88C5-A4844BB1972F}" srcOrd="0" destOrd="0" presId="urn:microsoft.com/office/officeart/2005/8/layout/hierarchy4"/>
    <dgm:cxn modelId="{DC6F1516-5EC6-46C2-9308-5AB88531B79D}" srcId="{8E752CA9-3425-4CDA-A6DD-4E40334472E5}" destId="{43C92354-C5EB-4BFD-A09C-562E9439954A}" srcOrd="0" destOrd="0" parTransId="{3BC5FCF5-2D49-4710-ADBF-A3DEF2FD24F4}" sibTransId="{EA6397B9-FCB1-49DB-BA57-9BCE1967E622}"/>
    <dgm:cxn modelId="{C5B0770F-ABA5-4037-BCBB-45E5AEADEACE}" type="presParOf" srcId="{E5FA0E72-49D7-4199-BAAA-3DFD8C469BC6}" destId="{FFAC1F33-0F0C-402E-B16E-FF642EBF468C}" srcOrd="0" destOrd="0" presId="urn:microsoft.com/office/officeart/2005/8/layout/hierarchy4"/>
    <dgm:cxn modelId="{B149877C-790A-4D8E-B9DA-060B5F6FB641}" type="presParOf" srcId="{FFAC1F33-0F0C-402E-B16E-FF642EBF468C}" destId="{C45192CF-3AAF-4160-88C5-A4844BB1972F}" srcOrd="0" destOrd="0" presId="urn:microsoft.com/office/officeart/2005/8/layout/hierarchy4"/>
    <dgm:cxn modelId="{2178CE23-5D7B-445A-998C-0DD737503DF0}" type="presParOf" srcId="{FFAC1F33-0F0C-402E-B16E-FF642EBF468C}" destId="{7FBEE8EB-493F-4425-939E-B4479B5454C6}" srcOrd="1" destOrd="0" presId="urn:microsoft.com/office/officeart/2005/8/layout/hierarchy4"/>
    <dgm:cxn modelId="{0E0A3911-AEE1-4134-A727-2E78746E168D}" type="presParOf" srcId="{FFAC1F33-0F0C-402E-B16E-FF642EBF468C}" destId="{7384FE01-05C2-4F85-ABE4-8F74F9F4483D}" srcOrd="2" destOrd="0" presId="urn:microsoft.com/office/officeart/2005/8/layout/hierarchy4"/>
    <dgm:cxn modelId="{71575E2E-9B7A-419F-89C9-0D3AB705C909}" type="presParOf" srcId="{7384FE01-05C2-4F85-ABE4-8F74F9F4483D}" destId="{FA36668D-629B-4298-9C40-24D4A52418BC}" srcOrd="0" destOrd="0" presId="urn:microsoft.com/office/officeart/2005/8/layout/hierarchy4"/>
    <dgm:cxn modelId="{898C4CC4-ED47-4C21-A6CC-292F21092E2D}" type="presParOf" srcId="{FA36668D-629B-4298-9C40-24D4A52418BC}" destId="{DBD3D0CB-69B1-4D41-BEC2-A4031752C86F}" srcOrd="0" destOrd="0" presId="urn:microsoft.com/office/officeart/2005/8/layout/hierarchy4"/>
    <dgm:cxn modelId="{A86B6F41-6EF8-421E-9CB5-926E44F7FD9D}" type="presParOf" srcId="{FA36668D-629B-4298-9C40-24D4A52418BC}" destId="{AF4AB42C-7427-4BF0-AD32-9AC8C3EB1A99}" srcOrd="1" destOrd="0" presId="urn:microsoft.com/office/officeart/2005/8/layout/hierarchy4"/>
    <dgm:cxn modelId="{70591519-E2F2-42D2-A7F1-140DEDCEE78E}" type="presParOf" srcId="{FA36668D-629B-4298-9C40-24D4A52418BC}" destId="{FFAA1108-2882-4C76-B28C-57FDF9356E8E}" srcOrd="2" destOrd="0" presId="urn:microsoft.com/office/officeart/2005/8/layout/hierarchy4"/>
    <dgm:cxn modelId="{358933F2-8C39-4ECF-BF13-5B3E601A03EB}" type="presParOf" srcId="{FFAA1108-2882-4C76-B28C-57FDF9356E8E}" destId="{EB589962-4DB4-4591-84E1-5F1AAF03BF50}" srcOrd="0" destOrd="0" presId="urn:microsoft.com/office/officeart/2005/8/layout/hierarchy4"/>
    <dgm:cxn modelId="{3AA251FC-9D4F-43FA-8DE8-A8742AD9BEFF}" type="presParOf" srcId="{EB589962-4DB4-4591-84E1-5F1AAF03BF50}" destId="{89645095-F4BC-4204-89DE-88A4FF3B6730}" srcOrd="0" destOrd="0" presId="urn:microsoft.com/office/officeart/2005/8/layout/hierarchy4"/>
    <dgm:cxn modelId="{6C72490E-A296-4BA2-99A1-8470517CC775}" type="presParOf" srcId="{EB589962-4DB4-4591-84E1-5F1AAF03BF50}" destId="{15CEAC14-2698-4B0D-B399-F9839D91F19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752CA9-3425-4CDA-A6DD-4E40334472E5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3C92354-C5EB-4BFD-A09C-562E9439954A}">
      <dgm:prSet phldrT="[Текст]" custT="1"/>
      <dgm:spPr/>
      <dgm:t>
        <a:bodyPr/>
        <a:lstStyle/>
        <a:p>
          <a:r>
            <a:rPr lang="ru-RU" sz="2000" b="1" i="0" dirty="0" smtClean="0"/>
            <a:t>Сбалансированность бюджета</a:t>
          </a:r>
        </a:p>
        <a:p>
          <a:r>
            <a:rPr lang="ru-RU" sz="2000" b="0" i="0" dirty="0" smtClean="0"/>
            <a:t> Обеспечение соответствия между доходами и расходами, а также предотвращение возникновения кассовых разрывов</a:t>
          </a:r>
          <a:endParaRPr lang="ru-RU" sz="2000" dirty="0"/>
        </a:p>
      </dgm:t>
    </dgm:pt>
    <dgm:pt modelId="{3BC5FCF5-2D49-4710-ADBF-A3DEF2FD24F4}" type="parTrans" cxnId="{DC6F1516-5EC6-46C2-9308-5AB88531B79D}">
      <dgm:prSet/>
      <dgm:spPr/>
      <dgm:t>
        <a:bodyPr/>
        <a:lstStyle/>
        <a:p>
          <a:endParaRPr lang="ru-RU"/>
        </a:p>
      </dgm:t>
    </dgm:pt>
    <dgm:pt modelId="{EA6397B9-FCB1-49DB-BA57-9BCE1967E622}" type="sibTrans" cxnId="{DC6F1516-5EC6-46C2-9308-5AB88531B79D}">
      <dgm:prSet/>
      <dgm:spPr/>
      <dgm:t>
        <a:bodyPr/>
        <a:lstStyle/>
        <a:p>
          <a:endParaRPr lang="ru-RU"/>
        </a:p>
      </dgm:t>
    </dgm:pt>
    <dgm:pt modelId="{5AF7FA62-BE52-4EE9-8993-2AA77DFCAFF7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2000" b="1" i="0" dirty="0" smtClean="0"/>
            <a:t>Эффективное использование средств</a:t>
          </a:r>
        </a:p>
        <a:p>
          <a:r>
            <a:rPr lang="ru-RU" sz="2000" b="0" i="0" dirty="0" smtClean="0"/>
            <a:t>Рациональное расходование бюджетных средств для исполнения муниципальных функций</a:t>
          </a:r>
          <a:endParaRPr lang="ru-RU" sz="2000" dirty="0"/>
        </a:p>
      </dgm:t>
    </dgm:pt>
    <dgm:pt modelId="{73293CEE-1BE6-49EF-A3D5-16C88F1F941B}" type="parTrans" cxnId="{24BE6C3E-DFA5-475F-8353-1E068ADFACD9}">
      <dgm:prSet/>
      <dgm:spPr/>
      <dgm:t>
        <a:bodyPr/>
        <a:lstStyle/>
        <a:p>
          <a:endParaRPr lang="ru-RU"/>
        </a:p>
      </dgm:t>
    </dgm:pt>
    <dgm:pt modelId="{1C3355A9-40E9-44BC-9961-6A33A91378FE}" type="sibTrans" cxnId="{24BE6C3E-DFA5-475F-8353-1E068ADFACD9}">
      <dgm:prSet/>
      <dgm:spPr/>
      <dgm:t>
        <a:bodyPr/>
        <a:lstStyle/>
        <a:p>
          <a:endParaRPr lang="ru-RU"/>
        </a:p>
      </dgm:t>
    </dgm:pt>
    <dgm:pt modelId="{6E6156BA-1077-410C-A940-1D7B4DB06BD8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1800" b="1" i="0" dirty="0" smtClean="0"/>
            <a:t>Финансовое обеспечение обязательств </a:t>
          </a:r>
        </a:p>
        <a:p>
          <a:r>
            <a:rPr lang="ru-RU" sz="1800" b="0" i="0" dirty="0" smtClean="0"/>
            <a:t>Реализация вопросов местного значения, установленных законодательством Санкт-Петербурга, в полном объеме</a:t>
          </a:r>
          <a:endParaRPr lang="ru-RU" sz="1800" dirty="0"/>
        </a:p>
      </dgm:t>
    </dgm:pt>
    <dgm:pt modelId="{1A11A12F-0042-4777-B6DB-AC0233D89C33}" type="parTrans" cxnId="{315968AB-7CD2-4BFD-BABA-CEBF14B90A4F}">
      <dgm:prSet/>
      <dgm:spPr/>
      <dgm:t>
        <a:bodyPr/>
        <a:lstStyle/>
        <a:p>
          <a:endParaRPr lang="ru-RU"/>
        </a:p>
      </dgm:t>
    </dgm:pt>
    <dgm:pt modelId="{628CF2B3-FA4A-4131-AB55-621B6FC7F666}" type="sibTrans" cxnId="{315968AB-7CD2-4BFD-BABA-CEBF14B90A4F}">
      <dgm:prSet/>
      <dgm:spPr/>
      <dgm:t>
        <a:bodyPr/>
        <a:lstStyle/>
        <a:p>
          <a:endParaRPr lang="ru-RU"/>
        </a:p>
      </dgm:t>
    </dgm:pt>
    <dgm:pt modelId="{E5FA0E72-49D7-4199-BAAA-3DFD8C469BC6}" type="pres">
      <dgm:prSet presAssocID="{8E752CA9-3425-4CDA-A6DD-4E40334472E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FAC1F33-0F0C-402E-B16E-FF642EBF468C}" type="pres">
      <dgm:prSet presAssocID="{43C92354-C5EB-4BFD-A09C-562E9439954A}" presName="vertOne" presStyleCnt="0"/>
      <dgm:spPr/>
    </dgm:pt>
    <dgm:pt modelId="{C45192CF-3AAF-4160-88C5-A4844BB1972F}" type="pres">
      <dgm:prSet presAssocID="{43C92354-C5EB-4BFD-A09C-562E9439954A}" presName="txOne" presStyleLbl="node0" presStyleIdx="0" presStyleCnt="1" custScaleX="151125" custLinFactNeighborX="20147" custLinFactNeighborY="-94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BEE8EB-493F-4425-939E-B4479B5454C6}" type="pres">
      <dgm:prSet presAssocID="{43C92354-C5EB-4BFD-A09C-562E9439954A}" presName="parTransOne" presStyleCnt="0"/>
      <dgm:spPr/>
    </dgm:pt>
    <dgm:pt modelId="{7384FE01-05C2-4F85-ABE4-8F74F9F4483D}" type="pres">
      <dgm:prSet presAssocID="{43C92354-C5EB-4BFD-A09C-562E9439954A}" presName="horzOne" presStyleCnt="0"/>
      <dgm:spPr/>
    </dgm:pt>
    <dgm:pt modelId="{FA36668D-629B-4298-9C40-24D4A52418BC}" type="pres">
      <dgm:prSet presAssocID="{5AF7FA62-BE52-4EE9-8993-2AA77DFCAFF7}" presName="vertTwo" presStyleCnt="0"/>
      <dgm:spPr/>
    </dgm:pt>
    <dgm:pt modelId="{DBD3D0CB-69B1-4D41-BEC2-A4031752C86F}" type="pres">
      <dgm:prSet presAssocID="{5AF7FA62-BE52-4EE9-8993-2AA77DFCAFF7}" presName="txTwo" presStyleLbl="node2" presStyleIdx="0" presStyleCnt="1" custScaleX="196418" custScaleY="112032" custLinFactNeighborX="0" custLinFactNeighborY="-84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F4AB42C-7427-4BF0-AD32-9AC8C3EB1A99}" type="pres">
      <dgm:prSet presAssocID="{5AF7FA62-BE52-4EE9-8993-2AA77DFCAFF7}" presName="parTransTwo" presStyleCnt="0"/>
      <dgm:spPr/>
    </dgm:pt>
    <dgm:pt modelId="{FFAA1108-2882-4C76-B28C-57FDF9356E8E}" type="pres">
      <dgm:prSet presAssocID="{5AF7FA62-BE52-4EE9-8993-2AA77DFCAFF7}" presName="horzTwo" presStyleCnt="0"/>
      <dgm:spPr/>
    </dgm:pt>
    <dgm:pt modelId="{EB589962-4DB4-4591-84E1-5F1AAF03BF50}" type="pres">
      <dgm:prSet presAssocID="{6E6156BA-1077-410C-A940-1D7B4DB06BD8}" presName="vertThree" presStyleCnt="0"/>
      <dgm:spPr/>
    </dgm:pt>
    <dgm:pt modelId="{89645095-F4BC-4204-89DE-88A4FF3B6730}" type="pres">
      <dgm:prSet presAssocID="{6E6156BA-1077-410C-A940-1D7B4DB06BD8}" presName="txThree" presStyleLbl="node3" presStyleIdx="0" presStyleCnt="1" custScaleX="1262332" custScaleY="114490" custLinFactNeighborX="-13651" custLinFactNeighborY="-96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CEAC14-2698-4B0D-B399-F9839D91F194}" type="pres">
      <dgm:prSet presAssocID="{6E6156BA-1077-410C-A940-1D7B4DB06BD8}" presName="horzThree" presStyleCnt="0"/>
      <dgm:spPr/>
    </dgm:pt>
  </dgm:ptLst>
  <dgm:cxnLst>
    <dgm:cxn modelId="{1F502A8F-9575-418B-BB49-344CB5BA50B8}" type="presOf" srcId="{5AF7FA62-BE52-4EE9-8993-2AA77DFCAFF7}" destId="{DBD3D0CB-69B1-4D41-BEC2-A4031752C86F}" srcOrd="0" destOrd="0" presId="urn:microsoft.com/office/officeart/2005/8/layout/hierarchy4"/>
    <dgm:cxn modelId="{315968AB-7CD2-4BFD-BABA-CEBF14B90A4F}" srcId="{5AF7FA62-BE52-4EE9-8993-2AA77DFCAFF7}" destId="{6E6156BA-1077-410C-A940-1D7B4DB06BD8}" srcOrd="0" destOrd="0" parTransId="{1A11A12F-0042-4777-B6DB-AC0233D89C33}" sibTransId="{628CF2B3-FA4A-4131-AB55-621B6FC7F666}"/>
    <dgm:cxn modelId="{D4454517-26B5-4733-95F8-479EF866AB34}" type="presOf" srcId="{6E6156BA-1077-410C-A940-1D7B4DB06BD8}" destId="{89645095-F4BC-4204-89DE-88A4FF3B6730}" srcOrd="0" destOrd="0" presId="urn:microsoft.com/office/officeart/2005/8/layout/hierarchy4"/>
    <dgm:cxn modelId="{24BE6C3E-DFA5-475F-8353-1E068ADFACD9}" srcId="{43C92354-C5EB-4BFD-A09C-562E9439954A}" destId="{5AF7FA62-BE52-4EE9-8993-2AA77DFCAFF7}" srcOrd="0" destOrd="0" parTransId="{73293CEE-1BE6-49EF-A3D5-16C88F1F941B}" sibTransId="{1C3355A9-40E9-44BC-9961-6A33A91378FE}"/>
    <dgm:cxn modelId="{4C8DABBD-FDF0-4C0D-8BD5-CC9266266C94}" type="presOf" srcId="{8E752CA9-3425-4CDA-A6DD-4E40334472E5}" destId="{E5FA0E72-49D7-4199-BAAA-3DFD8C469BC6}" srcOrd="0" destOrd="0" presId="urn:microsoft.com/office/officeart/2005/8/layout/hierarchy4"/>
    <dgm:cxn modelId="{8EB97D72-FEC0-4381-BB68-B58A5FB45BA3}" type="presOf" srcId="{43C92354-C5EB-4BFD-A09C-562E9439954A}" destId="{C45192CF-3AAF-4160-88C5-A4844BB1972F}" srcOrd="0" destOrd="0" presId="urn:microsoft.com/office/officeart/2005/8/layout/hierarchy4"/>
    <dgm:cxn modelId="{DC6F1516-5EC6-46C2-9308-5AB88531B79D}" srcId="{8E752CA9-3425-4CDA-A6DD-4E40334472E5}" destId="{43C92354-C5EB-4BFD-A09C-562E9439954A}" srcOrd="0" destOrd="0" parTransId="{3BC5FCF5-2D49-4710-ADBF-A3DEF2FD24F4}" sibTransId="{EA6397B9-FCB1-49DB-BA57-9BCE1967E622}"/>
    <dgm:cxn modelId="{C5B0770F-ABA5-4037-BCBB-45E5AEADEACE}" type="presParOf" srcId="{E5FA0E72-49D7-4199-BAAA-3DFD8C469BC6}" destId="{FFAC1F33-0F0C-402E-B16E-FF642EBF468C}" srcOrd="0" destOrd="0" presId="urn:microsoft.com/office/officeart/2005/8/layout/hierarchy4"/>
    <dgm:cxn modelId="{B149877C-790A-4D8E-B9DA-060B5F6FB641}" type="presParOf" srcId="{FFAC1F33-0F0C-402E-B16E-FF642EBF468C}" destId="{C45192CF-3AAF-4160-88C5-A4844BB1972F}" srcOrd="0" destOrd="0" presId="urn:microsoft.com/office/officeart/2005/8/layout/hierarchy4"/>
    <dgm:cxn modelId="{2178CE23-5D7B-445A-998C-0DD737503DF0}" type="presParOf" srcId="{FFAC1F33-0F0C-402E-B16E-FF642EBF468C}" destId="{7FBEE8EB-493F-4425-939E-B4479B5454C6}" srcOrd="1" destOrd="0" presId="urn:microsoft.com/office/officeart/2005/8/layout/hierarchy4"/>
    <dgm:cxn modelId="{0E0A3911-AEE1-4134-A727-2E78746E168D}" type="presParOf" srcId="{FFAC1F33-0F0C-402E-B16E-FF642EBF468C}" destId="{7384FE01-05C2-4F85-ABE4-8F74F9F4483D}" srcOrd="2" destOrd="0" presId="urn:microsoft.com/office/officeart/2005/8/layout/hierarchy4"/>
    <dgm:cxn modelId="{71575E2E-9B7A-419F-89C9-0D3AB705C909}" type="presParOf" srcId="{7384FE01-05C2-4F85-ABE4-8F74F9F4483D}" destId="{FA36668D-629B-4298-9C40-24D4A52418BC}" srcOrd="0" destOrd="0" presId="urn:microsoft.com/office/officeart/2005/8/layout/hierarchy4"/>
    <dgm:cxn modelId="{898C4CC4-ED47-4C21-A6CC-292F21092E2D}" type="presParOf" srcId="{FA36668D-629B-4298-9C40-24D4A52418BC}" destId="{DBD3D0CB-69B1-4D41-BEC2-A4031752C86F}" srcOrd="0" destOrd="0" presId="urn:microsoft.com/office/officeart/2005/8/layout/hierarchy4"/>
    <dgm:cxn modelId="{A86B6F41-6EF8-421E-9CB5-926E44F7FD9D}" type="presParOf" srcId="{FA36668D-629B-4298-9C40-24D4A52418BC}" destId="{AF4AB42C-7427-4BF0-AD32-9AC8C3EB1A99}" srcOrd="1" destOrd="0" presId="urn:microsoft.com/office/officeart/2005/8/layout/hierarchy4"/>
    <dgm:cxn modelId="{70591519-E2F2-42D2-A7F1-140DEDCEE78E}" type="presParOf" srcId="{FA36668D-629B-4298-9C40-24D4A52418BC}" destId="{FFAA1108-2882-4C76-B28C-57FDF9356E8E}" srcOrd="2" destOrd="0" presId="urn:microsoft.com/office/officeart/2005/8/layout/hierarchy4"/>
    <dgm:cxn modelId="{358933F2-8C39-4ECF-BF13-5B3E601A03EB}" type="presParOf" srcId="{FFAA1108-2882-4C76-B28C-57FDF9356E8E}" destId="{EB589962-4DB4-4591-84E1-5F1AAF03BF50}" srcOrd="0" destOrd="0" presId="urn:microsoft.com/office/officeart/2005/8/layout/hierarchy4"/>
    <dgm:cxn modelId="{3AA251FC-9D4F-43FA-8DE8-A8742AD9BEFF}" type="presParOf" srcId="{EB589962-4DB4-4591-84E1-5F1AAF03BF50}" destId="{89645095-F4BC-4204-89DE-88A4FF3B6730}" srcOrd="0" destOrd="0" presId="urn:microsoft.com/office/officeart/2005/8/layout/hierarchy4"/>
    <dgm:cxn modelId="{6C72490E-A296-4BA2-99A1-8470517CC775}" type="presParOf" srcId="{EB589962-4DB4-4591-84E1-5F1AAF03BF50}" destId="{15CEAC14-2698-4B0D-B399-F9839D91F19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752CA9-3425-4CDA-A6DD-4E40334472E5}" type="doc">
      <dgm:prSet loTypeId="urn:microsoft.com/office/officeart/2005/8/layout/hierarchy4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E4A4B1C6-9F36-477F-9DC0-569D3331BE25}">
      <dgm:prSet custT="1"/>
      <dgm:spPr/>
      <dgm:t>
        <a:bodyPr/>
        <a:lstStyle/>
        <a:p>
          <a:r>
            <a:rPr lang="ru-RU" sz="1600" b="1" i="0" dirty="0" smtClean="0"/>
            <a:t>Повышение доходной базы</a:t>
          </a:r>
        </a:p>
        <a:p>
          <a:r>
            <a:rPr lang="ru-RU" sz="1600" b="0" i="0" dirty="0" smtClean="0"/>
            <a:t>Мобилизация налоговых и неналоговых доходов, администрирование поступлений в местный бюджет.</a:t>
          </a:r>
          <a:endParaRPr lang="ru-RU" sz="1600" b="0" i="0" dirty="0"/>
        </a:p>
      </dgm:t>
    </dgm:pt>
    <dgm:pt modelId="{887BBE2C-5CEB-430F-AF27-E119429EC628}" type="parTrans" cxnId="{F7DCDE47-F43E-4626-8606-C053682EC33D}">
      <dgm:prSet/>
      <dgm:spPr/>
      <dgm:t>
        <a:bodyPr/>
        <a:lstStyle/>
        <a:p>
          <a:endParaRPr lang="ru-RU"/>
        </a:p>
      </dgm:t>
    </dgm:pt>
    <dgm:pt modelId="{87C03CE6-C220-46BA-A81D-05BEDA91989C}" type="sibTrans" cxnId="{F7DCDE47-F43E-4626-8606-C053682EC33D}">
      <dgm:prSet/>
      <dgm:spPr/>
      <dgm:t>
        <a:bodyPr/>
        <a:lstStyle/>
        <a:p>
          <a:endParaRPr lang="ru-RU"/>
        </a:p>
      </dgm:t>
    </dgm:pt>
    <dgm:pt modelId="{C26D1DE5-5B54-41AE-85E8-269986BA2157}">
      <dgm:prSet/>
      <dgm:spPr/>
      <dgm:t>
        <a:bodyPr/>
        <a:lstStyle/>
        <a:p>
          <a:r>
            <a:rPr lang="ru-RU" b="1" i="0" dirty="0" smtClean="0"/>
            <a:t>Оптимизация расходов</a:t>
          </a:r>
        </a:p>
        <a:p>
          <a:r>
            <a:rPr lang="ru-RU" b="0" i="0" dirty="0" smtClean="0"/>
            <a:t>Реализация принципа эффективности, приоритет расходов на социально значимые направления (благоустройство, досуг, местное самоуправление).</a:t>
          </a:r>
          <a:endParaRPr lang="ru-RU" b="0" i="0" dirty="0"/>
        </a:p>
      </dgm:t>
    </dgm:pt>
    <dgm:pt modelId="{FBD26714-FA4C-42A8-ABF9-58A1C64EA4B6}" type="parTrans" cxnId="{BBAB92F2-B159-43A1-9ADA-49500082B634}">
      <dgm:prSet/>
      <dgm:spPr/>
      <dgm:t>
        <a:bodyPr/>
        <a:lstStyle/>
        <a:p>
          <a:endParaRPr lang="ru-RU"/>
        </a:p>
      </dgm:t>
    </dgm:pt>
    <dgm:pt modelId="{6CAAC568-9074-4522-9182-A37C8BB42053}" type="sibTrans" cxnId="{BBAB92F2-B159-43A1-9ADA-49500082B634}">
      <dgm:prSet/>
      <dgm:spPr/>
      <dgm:t>
        <a:bodyPr/>
        <a:lstStyle/>
        <a:p>
          <a:endParaRPr lang="ru-RU"/>
        </a:p>
      </dgm:t>
    </dgm:pt>
    <dgm:pt modelId="{7C3EFEBF-F7FE-4A31-8326-875815D959BE}">
      <dgm:prSet/>
      <dgm:spPr/>
      <dgm:t>
        <a:bodyPr/>
        <a:lstStyle/>
        <a:p>
          <a:r>
            <a:rPr lang="ru-RU" b="1" i="0" dirty="0" smtClean="0"/>
            <a:t>Повышение открытости</a:t>
          </a:r>
        </a:p>
        <a:p>
          <a:r>
            <a:rPr lang="ru-RU" b="0" i="0" dirty="0" smtClean="0"/>
            <a:t>Обеспечение прозрачности бюджетного процесса для жителей муниципального образования.</a:t>
          </a:r>
          <a:endParaRPr lang="ru-RU" b="0" i="0" dirty="0"/>
        </a:p>
      </dgm:t>
    </dgm:pt>
    <dgm:pt modelId="{B2BD6EAE-4F39-46B1-8132-0658BC5EE7B0}" type="parTrans" cxnId="{58699618-A2CD-4F7B-A3F0-CB9D0003DC98}">
      <dgm:prSet/>
      <dgm:spPr/>
      <dgm:t>
        <a:bodyPr/>
        <a:lstStyle/>
        <a:p>
          <a:endParaRPr lang="ru-RU"/>
        </a:p>
      </dgm:t>
    </dgm:pt>
    <dgm:pt modelId="{0F0B4AAF-515B-4D74-A722-8D214D827429}" type="sibTrans" cxnId="{58699618-A2CD-4F7B-A3F0-CB9D0003DC98}">
      <dgm:prSet/>
      <dgm:spPr/>
      <dgm:t>
        <a:bodyPr/>
        <a:lstStyle/>
        <a:p>
          <a:endParaRPr lang="ru-RU"/>
        </a:p>
      </dgm:t>
    </dgm:pt>
    <dgm:pt modelId="{C7F942BE-F759-44DB-9D51-3B71B89F0E75}">
      <dgm:prSet/>
      <dgm:spPr/>
      <dgm:t>
        <a:bodyPr/>
        <a:lstStyle/>
        <a:p>
          <a:r>
            <a:rPr lang="ru-RU" b="1" i="0" dirty="0" smtClean="0"/>
            <a:t>Развитие программно-целевых принципов</a:t>
          </a:r>
        </a:p>
        <a:p>
          <a:r>
            <a:rPr lang="ru-RU" b="0" i="0" dirty="0" smtClean="0"/>
            <a:t>Планирование бюджета на основе муниципальных программ для достижения конкретных результатов.</a:t>
          </a:r>
          <a:endParaRPr lang="ru-RU" b="0" i="0" dirty="0"/>
        </a:p>
      </dgm:t>
    </dgm:pt>
    <dgm:pt modelId="{AE9A080A-7B6F-4F68-A9F7-C43024C73334}" type="parTrans" cxnId="{841D0989-C6F7-4DB7-8F06-5BECBF388854}">
      <dgm:prSet/>
      <dgm:spPr/>
      <dgm:t>
        <a:bodyPr/>
        <a:lstStyle/>
        <a:p>
          <a:endParaRPr lang="ru-RU"/>
        </a:p>
      </dgm:t>
    </dgm:pt>
    <dgm:pt modelId="{E6E4F406-8E78-45A0-B639-CCD399A5FAA5}" type="sibTrans" cxnId="{841D0989-C6F7-4DB7-8F06-5BECBF388854}">
      <dgm:prSet/>
      <dgm:spPr/>
      <dgm:t>
        <a:bodyPr/>
        <a:lstStyle/>
        <a:p>
          <a:endParaRPr lang="ru-RU"/>
        </a:p>
      </dgm:t>
    </dgm:pt>
    <dgm:pt modelId="{5520B5FC-572D-4D3F-B854-B9900196FBBD}">
      <dgm:prSet/>
      <dgm:spPr/>
      <dgm:t>
        <a:bodyPr/>
        <a:lstStyle/>
        <a:p>
          <a:r>
            <a:rPr lang="ru-RU" b="1" i="0" dirty="0" smtClean="0"/>
            <a:t>Контроль</a:t>
          </a:r>
        </a:p>
        <a:p>
          <a:r>
            <a:rPr lang="ru-RU" b="0" i="0" dirty="0" smtClean="0"/>
            <a:t>Обеспечение соответствия всех расходов утвержденным бюджетным назначениям. </a:t>
          </a:r>
          <a:endParaRPr lang="ru-RU" b="0" i="0" dirty="0"/>
        </a:p>
      </dgm:t>
    </dgm:pt>
    <dgm:pt modelId="{0BAEFDD5-F8C1-42DE-A6BC-CDD6E777BD36}" type="parTrans" cxnId="{B635B333-1B05-4A9D-9C97-779A6E1A4FCE}">
      <dgm:prSet/>
      <dgm:spPr/>
      <dgm:t>
        <a:bodyPr/>
        <a:lstStyle/>
        <a:p>
          <a:endParaRPr lang="ru-RU"/>
        </a:p>
      </dgm:t>
    </dgm:pt>
    <dgm:pt modelId="{066711B4-3CE2-4A2C-A38A-EA28F6CD7A15}" type="sibTrans" cxnId="{B635B333-1B05-4A9D-9C97-779A6E1A4FCE}">
      <dgm:prSet/>
      <dgm:spPr/>
      <dgm:t>
        <a:bodyPr/>
        <a:lstStyle/>
        <a:p>
          <a:endParaRPr lang="ru-RU"/>
        </a:p>
      </dgm:t>
    </dgm:pt>
    <dgm:pt modelId="{E5FA0E72-49D7-4199-BAAA-3DFD8C469BC6}" type="pres">
      <dgm:prSet presAssocID="{8E752CA9-3425-4CDA-A6DD-4E40334472E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9150093D-6D51-470A-9E0B-5140FBBFA6E1}" type="pres">
      <dgm:prSet presAssocID="{E4A4B1C6-9F36-477F-9DC0-569D3331BE25}" presName="vertOne" presStyleCnt="0"/>
      <dgm:spPr/>
      <dgm:t>
        <a:bodyPr/>
        <a:lstStyle/>
        <a:p>
          <a:endParaRPr lang="ru-RU"/>
        </a:p>
      </dgm:t>
    </dgm:pt>
    <dgm:pt modelId="{687AB830-0B5E-4BCE-AB47-EF08FC85AD7B}" type="pres">
      <dgm:prSet presAssocID="{E4A4B1C6-9F36-477F-9DC0-569D3331BE25}" presName="txOne" presStyleLbl="node0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155F6B-680B-494A-ABAF-5F09A20D5D9E}" type="pres">
      <dgm:prSet presAssocID="{E4A4B1C6-9F36-477F-9DC0-569D3331BE25}" presName="horzOne" presStyleCnt="0"/>
      <dgm:spPr/>
      <dgm:t>
        <a:bodyPr/>
        <a:lstStyle/>
        <a:p>
          <a:endParaRPr lang="ru-RU"/>
        </a:p>
      </dgm:t>
    </dgm:pt>
    <dgm:pt modelId="{4E0CD68B-1342-4B12-A8AD-A3EEE7E53B22}" type="pres">
      <dgm:prSet presAssocID="{87C03CE6-C220-46BA-A81D-05BEDA91989C}" presName="sibSpaceOne" presStyleCnt="0"/>
      <dgm:spPr/>
      <dgm:t>
        <a:bodyPr/>
        <a:lstStyle/>
        <a:p>
          <a:endParaRPr lang="ru-RU"/>
        </a:p>
      </dgm:t>
    </dgm:pt>
    <dgm:pt modelId="{5358FF31-D6F4-46BE-A066-3DF3F68B9D6A}" type="pres">
      <dgm:prSet presAssocID="{C26D1DE5-5B54-41AE-85E8-269986BA2157}" presName="vertOne" presStyleCnt="0"/>
      <dgm:spPr/>
      <dgm:t>
        <a:bodyPr/>
        <a:lstStyle/>
        <a:p>
          <a:endParaRPr lang="ru-RU"/>
        </a:p>
      </dgm:t>
    </dgm:pt>
    <dgm:pt modelId="{3D85DC4A-6A6D-468E-9D64-BC6B1F17F048}" type="pres">
      <dgm:prSet presAssocID="{C26D1DE5-5B54-41AE-85E8-269986BA2157}" presName="txOne" presStyleLbl="node0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83479CF-93C9-4903-BB8C-E1749B836376}" type="pres">
      <dgm:prSet presAssocID="{C26D1DE5-5B54-41AE-85E8-269986BA2157}" presName="horzOne" presStyleCnt="0"/>
      <dgm:spPr/>
      <dgm:t>
        <a:bodyPr/>
        <a:lstStyle/>
        <a:p>
          <a:endParaRPr lang="ru-RU"/>
        </a:p>
      </dgm:t>
    </dgm:pt>
    <dgm:pt modelId="{ABE1DD74-7995-4176-A503-D302600AAA71}" type="pres">
      <dgm:prSet presAssocID="{6CAAC568-9074-4522-9182-A37C8BB42053}" presName="sibSpaceOne" presStyleCnt="0"/>
      <dgm:spPr/>
      <dgm:t>
        <a:bodyPr/>
        <a:lstStyle/>
        <a:p>
          <a:endParaRPr lang="ru-RU"/>
        </a:p>
      </dgm:t>
    </dgm:pt>
    <dgm:pt modelId="{AEB7C016-6BA9-46F6-B74D-3180958037B6}" type="pres">
      <dgm:prSet presAssocID="{7C3EFEBF-F7FE-4A31-8326-875815D959BE}" presName="vertOne" presStyleCnt="0"/>
      <dgm:spPr/>
      <dgm:t>
        <a:bodyPr/>
        <a:lstStyle/>
        <a:p>
          <a:endParaRPr lang="ru-RU"/>
        </a:p>
      </dgm:t>
    </dgm:pt>
    <dgm:pt modelId="{E288F10E-4BA4-46E9-9DB2-4085AE71E097}" type="pres">
      <dgm:prSet presAssocID="{7C3EFEBF-F7FE-4A31-8326-875815D959BE}" presName="txOne" presStyleLbl="node0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306434-275B-443B-BEDC-C9E2AF78682C}" type="pres">
      <dgm:prSet presAssocID="{7C3EFEBF-F7FE-4A31-8326-875815D959BE}" presName="horzOne" presStyleCnt="0"/>
      <dgm:spPr/>
      <dgm:t>
        <a:bodyPr/>
        <a:lstStyle/>
        <a:p>
          <a:endParaRPr lang="ru-RU"/>
        </a:p>
      </dgm:t>
    </dgm:pt>
    <dgm:pt modelId="{4EDF5C42-DFE3-43C8-BE44-725BDDC845D7}" type="pres">
      <dgm:prSet presAssocID="{0F0B4AAF-515B-4D74-A722-8D214D827429}" presName="sibSpaceOne" presStyleCnt="0"/>
      <dgm:spPr/>
      <dgm:t>
        <a:bodyPr/>
        <a:lstStyle/>
        <a:p>
          <a:endParaRPr lang="ru-RU"/>
        </a:p>
      </dgm:t>
    </dgm:pt>
    <dgm:pt modelId="{618A69A6-A9B4-453A-B5D2-C06076156D6B}" type="pres">
      <dgm:prSet presAssocID="{C7F942BE-F759-44DB-9D51-3B71B89F0E75}" presName="vertOne" presStyleCnt="0"/>
      <dgm:spPr/>
      <dgm:t>
        <a:bodyPr/>
        <a:lstStyle/>
        <a:p>
          <a:endParaRPr lang="ru-RU"/>
        </a:p>
      </dgm:t>
    </dgm:pt>
    <dgm:pt modelId="{A8833BE0-618C-4F5E-A6DB-8260720D53F1}" type="pres">
      <dgm:prSet presAssocID="{C7F942BE-F759-44DB-9D51-3B71B89F0E75}" presName="txOne" presStyleLbl="node0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A02351A-6178-42B4-93A6-665B2B95F7E5}" type="pres">
      <dgm:prSet presAssocID="{C7F942BE-F759-44DB-9D51-3B71B89F0E75}" presName="horzOne" presStyleCnt="0"/>
      <dgm:spPr/>
      <dgm:t>
        <a:bodyPr/>
        <a:lstStyle/>
        <a:p>
          <a:endParaRPr lang="ru-RU"/>
        </a:p>
      </dgm:t>
    </dgm:pt>
    <dgm:pt modelId="{494E310C-AAFF-4C75-9EE8-20E209E00431}" type="pres">
      <dgm:prSet presAssocID="{E6E4F406-8E78-45A0-B639-CCD399A5FAA5}" presName="sibSpaceOne" presStyleCnt="0"/>
      <dgm:spPr/>
      <dgm:t>
        <a:bodyPr/>
        <a:lstStyle/>
        <a:p>
          <a:endParaRPr lang="ru-RU"/>
        </a:p>
      </dgm:t>
    </dgm:pt>
    <dgm:pt modelId="{741580C9-FD8A-4247-B9CB-1CBF36AFADB0}" type="pres">
      <dgm:prSet presAssocID="{5520B5FC-572D-4D3F-B854-B9900196FBBD}" presName="vertOne" presStyleCnt="0"/>
      <dgm:spPr/>
      <dgm:t>
        <a:bodyPr/>
        <a:lstStyle/>
        <a:p>
          <a:endParaRPr lang="ru-RU"/>
        </a:p>
      </dgm:t>
    </dgm:pt>
    <dgm:pt modelId="{40FE7A37-4A3E-470D-9E16-5FD3A0653138}" type="pres">
      <dgm:prSet presAssocID="{5520B5FC-572D-4D3F-B854-B9900196FBBD}" presName="txOne" presStyleLbl="node0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CDE58B-B5F0-45C7-BD65-45355FC8CE8B}" type="pres">
      <dgm:prSet presAssocID="{5520B5FC-572D-4D3F-B854-B9900196FBBD}" presName="horzOne" presStyleCnt="0"/>
      <dgm:spPr/>
      <dgm:t>
        <a:bodyPr/>
        <a:lstStyle/>
        <a:p>
          <a:endParaRPr lang="ru-RU"/>
        </a:p>
      </dgm:t>
    </dgm:pt>
  </dgm:ptLst>
  <dgm:cxnLst>
    <dgm:cxn modelId="{627E05AF-59E0-41C5-831B-65636199BFE2}" type="presOf" srcId="{E4A4B1C6-9F36-477F-9DC0-569D3331BE25}" destId="{687AB830-0B5E-4BCE-AB47-EF08FC85AD7B}" srcOrd="0" destOrd="0" presId="urn:microsoft.com/office/officeart/2005/8/layout/hierarchy4"/>
    <dgm:cxn modelId="{4C8DABBD-FDF0-4C0D-8BD5-CC9266266C94}" type="presOf" srcId="{8E752CA9-3425-4CDA-A6DD-4E40334472E5}" destId="{E5FA0E72-49D7-4199-BAAA-3DFD8C469BC6}" srcOrd="0" destOrd="0" presId="urn:microsoft.com/office/officeart/2005/8/layout/hierarchy4"/>
    <dgm:cxn modelId="{F5BEEC8F-8FC9-4140-9ACE-8865700453DC}" type="presOf" srcId="{C7F942BE-F759-44DB-9D51-3B71B89F0E75}" destId="{A8833BE0-618C-4F5E-A6DB-8260720D53F1}" srcOrd="0" destOrd="0" presId="urn:microsoft.com/office/officeart/2005/8/layout/hierarchy4"/>
    <dgm:cxn modelId="{7A928658-8022-456E-A2D3-E1D12DE7721D}" type="presOf" srcId="{7C3EFEBF-F7FE-4A31-8326-875815D959BE}" destId="{E288F10E-4BA4-46E9-9DB2-4085AE71E097}" srcOrd="0" destOrd="0" presId="urn:microsoft.com/office/officeart/2005/8/layout/hierarchy4"/>
    <dgm:cxn modelId="{F7DCDE47-F43E-4626-8606-C053682EC33D}" srcId="{8E752CA9-3425-4CDA-A6DD-4E40334472E5}" destId="{E4A4B1C6-9F36-477F-9DC0-569D3331BE25}" srcOrd="0" destOrd="0" parTransId="{887BBE2C-5CEB-430F-AF27-E119429EC628}" sibTransId="{87C03CE6-C220-46BA-A81D-05BEDA91989C}"/>
    <dgm:cxn modelId="{ED6F44CE-ADD3-489D-875E-223583E77851}" type="presOf" srcId="{5520B5FC-572D-4D3F-B854-B9900196FBBD}" destId="{40FE7A37-4A3E-470D-9E16-5FD3A0653138}" srcOrd="0" destOrd="0" presId="urn:microsoft.com/office/officeart/2005/8/layout/hierarchy4"/>
    <dgm:cxn modelId="{0B4D2ACB-F6F4-400B-A6A5-D63621D365E8}" type="presOf" srcId="{C26D1DE5-5B54-41AE-85E8-269986BA2157}" destId="{3D85DC4A-6A6D-468E-9D64-BC6B1F17F048}" srcOrd="0" destOrd="0" presId="urn:microsoft.com/office/officeart/2005/8/layout/hierarchy4"/>
    <dgm:cxn modelId="{841D0989-C6F7-4DB7-8F06-5BECBF388854}" srcId="{8E752CA9-3425-4CDA-A6DD-4E40334472E5}" destId="{C7F942BE-F759-44DB-9D51-3B71B89F0E75}" srcOrd="3" destOrd="0" parTransId="{AE9A080A-7B6F-4F68-A9F7-C43024C73334}" sibTransId="{E6E4F406-8E78-45A0-B639-CCD399A5FAA5}"/>
    <dgm:cxn modelId="{B635B333-1B05-4A9D-9C97-779A6E1A4FCE}" srcId="{8E752CA9-3425-4CDA-A6DD-4E40334472E5}" destId="{5520B5FC-572D-4D3F-B854-B9900196FBBD}" srcOrd="4" destOrd="0" parTransId="{0BAEFDD5-F8C1-42DE-A6BC-CDD6E777BD36}" sibTransId="{066711B4-3CE2-4A2C-A38A-EA28F6CD7A15}"/>
    <dgm:cxn modelId="{BBAB92F2-B159-43A1-9ADA-49500082B634}" srcId="{8E752CA9-3425-4CDA-A6DD-4E40334472E5}" destId="{C26D1DE5-5B54-41AE-85E8-269986BA2157}" srcOrd="1" destOrd="0" parTransId="{FBD26714-FA4C-42A8-ABF9-58A1C64EA4B6}" sibTransId="{6CAAC568-9074-4522-9182-A37C8BB42053}"/>
    <dgm:cxn modelId="{58699618-A2CD-4F7B-A3F0-CB9D0003DC98}" srcId="{8E752CA9-3425-4CDA-A6DD-4E40334472E5}" destId="{7C3EFEBF-F7FE-4A31-8326-875815D959BE}" srcOrd="2" destOrd="0" parTransId="{B2BD6EAE-4F39-46B1-8132-0658BC5EE7B0}" sibTransId="{0F0B4AAF-515B-4D74-A722-8D214D827429}"/>
    <dgm:cxn modelId="{8C4BFC48-439C-432B-ACB4-F42874E9444D}" type="presParOf" srcId="{E5FA0E72-49D7-4199-BAAA-3DFD8C469BC6}" destId="{9150093D-6D51-470A-9E0B-5140FBBFA6E1}" srcOrd="0" destOrd="0" presId="urn:microsoft.com/office/officeart/2005/8/layout/hierarchy4"/>
    <dgm:cxn modelId="{91A9A65C-635C-4913-B3B2-709254640EDB}" type="presParOf" srcId="{9150093D-6D51-470A-9E0B-5140FBBFA6E1}" destId="{687AB830-0B5E-4BCE-AB47-EF08FC85AD7B}" srcOrd="0" destOrd="0" presId="urn:microsoft.com/office/officeart/2005/8/layout/hierarchy4"/>
    <dgm:cxn modelId="{281E9333-1FB6-484A-982A-DFD843D6BEC4}" type="presParOf" srcId="{9150093D-6D51-470A-9E0B-5140FBBFA6E1}" destId="{EE155F6B-680B-494A-ABAF-5F09A20D5D9E}" srcOrd="1" destOrd="0" presId="urn:microsoft.com/office/officeart/2005/8/layout/hierarchy4"/>
    <dgm:cxn modelId="{F28C0470-DA61-4714-9E05-AAFE37579390}" type="presParOf" srcId="{E5FA0E72-49D7-4199-BAAA-3DFD8C469BC6}" destId="{4E0CD68B-1342-4B12-A8AD-A3EEE7E53B22}" srcOrd="1" destOrd="0" presId="urn:microsoft.com/office/officeart/2005/8/layout/hierarchy4"/>
    <dgm:cxn modelId="{A4D30EDA-AC5C-41A5-AF12-F201E40179D7}" type="presParOf" srcId="{E5FA0E72-49D7-4199-BAAA-3DFD8C469BC6}" destId="{5358FF31-D6F4-46BE-A066-3DF3F68B9D6A}" srcOrd="2" destOrd="0" presId="urn:microsoft.com/office/officeart/2005/8/layout/hierarchy4"/>
    <dgm:cxn modelId="{1510DB24-BE5B-4EB9-98C0-8A33A695E751}" type="presParOf" srcId="{5358FF31-D6F4-46BE-A066-3DF3F68B9D6A}" destId="{3D85DC4A-6A6D-468E-9D64-BC6B1F17F048}" srcOrd="0" destOrd="0" presId="urn:microsoft.com/office/officeart/2005/8/layout/hierarchy4"/>
    <dgm:cxn modelId="{4174114C-E1CB-4479-B1EE-8141FAF34FA6}" type="presParOf" srcId="{5358FF31-D6F4-46BE-A066-3DF3F68B9D6A}" destId="{E83479CF-93C9-4903-BB8C-E1749B836376}" srcOrd="1" destOrd="0" presId="urn:microsoft.com/office/officeart/2005/8/layout/hierarchy4"/>
    <dgm:cxn modelId="{BE046BF7-3A09-490D-9579-4C287C411D6A}" type="presParOf" srcId="{E5FA0E72-49D7-4199-BAAA-3DFD8C469BC6}" destId="{ABE1DD74-7995-4176-A503-D302600AAA71}" srcOrd="3" destOrd="0" presId="urn:microsoft.com/office/officeart/2005/8/layout/hierarchy4"/>
    <dgm:cxn modelId="{46126D21-CE42-4FA2-A5E4-DFA1B3567519}" type="presParOf" srcId="{E5FA0E72-49D7-4199-BAAA-3DFD8C469BC6}" destId="{AEB7C016-6BA9-46F6-B74D-3180958037B6}" srcOrd="4" destOrd="0" presId="urn:microsoft.com/office/officeart/2005/8/layout/hierarchy4"/>
    <dgm:cxn modelId="{970B6194-B221-4AAE-AC80-F351F51A7DC0}" type="presParOf" srcId="{AEB7C016-6BA9-46F6-B74D-3180958037B6}" destId="{E288F10E-4BA4-46E9-9DB2-4085AE71E097}" srcOrd="0" destOrd="0" presId="urn:microsoft.com/office/officeart/2005/8/layout/hierarchy4"/>
    <dgm:cxn modelId="{958AF810-FE80-4159-9F70-4C654434D144}" type="presParOf" srcId="{AEB7C016-6BA9-46F6-B74D-3180958037B6}" destId="{29306434-275B-443B-BEDC-C9E2AF78682C}" srcOrd="1" destOrd="0" presId="urn:microsoft.com/office/officeart/2005/8/layout/hierarchy4"/>
    <dgm:cxn modelId="{BA6168A2-02C8-42AD-B7B2-642C8E4424BE}" type="presParOf" srcId="{E5FA0E72-49D7-4199-BAAA-3DFD8C469BC6}" destId="{4EDF5C42-DFE3-43C8-BE44-725BDDC845D7}" srcOrd="5" destOrd="0" presId="urn:microsoft.com/office/officeart/2005/8/layout/hierarchy4"/>
    <dgm:cxn modelId="{9AC0CEDD-86A5-4301-9656-CF6711356B4C}" type="presParOf" srcId="{E5FA0E72-49D7-4199-BAAA-3DFD8C469BC6}" destId="{618A69A6-A9B4-453A-B5D2-C06076156D6B}" srcOrd="6" destOrd="0" presId="urn:microsoft.com/office/officeart/2005/8/layout/hierarchy4"/>
    <dgm:cxn modelId="{07FC6538-42F3-43A4-BE2B-272B7D94BC33}" type="presParOf" srcId="{618A69A6-A9B4-453A-B5D2-C06076156D6B}" destId="{A8833BE0-618C-4F5E-A6DB-8260720D53F1}" srcOrd="0" destOrd="0" presId="urn:microsoft.com/office/officeart/2005/8/layout/hierarchy4"/>
    <dgm:cxn modelId="{55B97D80-99D9-4BBA-8F96-61FC23BA7E6C}" type="presParOf" srcId="{618A69A6-A9B4-453A-B5D2-C06076156D6B}" destId="{9A02351A-6178-42B4-93A6-665B2B95F7E5}" srcOrd="1" destOrd="0" presId="urn:microsoft.com/office/officeart/2005/8/layout/hierarchy4"/>
    <dgm:cxn modelId="{5A8444FF-B263-434C-9268-24F54CA1DF33}" type="presParOf" srcId="{E5FA0E72-49D7-4199-BAAA-3DFD8C469BC6}" destId="{494E310C-AAFF-4C75-9EE8-20E209E00431}" srcOrd="7" destOrd="0" presId="urn:microsoft.com/office/officeart/2005/8/layout/hierarchy4"/>
    <dgm:cxn modelId="{45FAE968-27EB-4A04-BDE2-43B956FB7B87}" type="presParOf" srcId="{E5FA0E72-49D7-4199-BAAA-3DFD8C469BC6}" destId="{741580C9-FD8A-4247-B9CB-1CBF36AFADB0}" srcOrd="8" destOrd="0" presId="urn:microsoft.com/office/officeart/2005/8/layout/hierarchy4"/>
    <dgm:cxn modelId="{63E5C30D-09A2-4755-B00B-6F9E4D7BA2C2}" type="presParOf" srcId="{741580C9-FD8A-4247-B9CB-1CBF36AFADB0}" destId="{40FE7A37-4A3E-470D-9E16-5FD3A0653138}" srcOrd="0" destOrd="0" presId="urn:microsoft.com/office/officeart/2005/8/layout/hierarchy4"/>
    <dgm:cxn modelId="{D20FA98B-A36B-4BEA-A912-CC8FA1FCF9F5}" type="presParOf" srcId="{741580C9-FD8A-4247-B9CB-1CBF36AFADB0}" destId="{9ECDE58B-B5F0-45C7-BD65-45355FC8CE8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DC4CCE-25DF-4101-8D56-EFE03E6D9956}">
      <dsp:nvSpPr>
        <dsp:cNvPr id="0" name=""/>
        <dsp:cNvSpPr/>
      </dsp:nvSpPr>
      <dsp:spPr>
        <a:xfrm>
          <a:off x="8918" y="1682"/>
          <a:ext cx="10624763" cy="1274642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БЮДЖЕТ</a:t>
          </a:r>
          <a:r>
            <a:rPr lang="ru-RU" sz="2400" kern="1200" dirty="0"/>
            <a:t>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Форма образования и расходования денежных средств, предназначенных для финансового обеспечения задач и функций публично-правового образования</a:t>
          </a:r>
        </a:p>
      </dsp:txBody>
      <dsp:txXfrm>
        <a:off x="46251" y="39015"/>
        <a:ext cx="10550097" cy="1199976"/>
      </dsp:txXfrm>
    </dsp:sp>
    <dsp:sp modelId="{34042889-62F9-497B-A4A3-8E4CA4F94072}">
      <dsp:nvSpPr>
        <dsp:cNvPr id="0" name=""/>
        <dsp:cNvSpPr/>
      </dsp:nvSpPr>
      <dsp:spPr>
        <a:xfrm>
          <a:off x="193809" y="1349929"/>
          <a:ext cx="4367265" cy="14177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ДОХОДЫ БЮДЖЕТА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Поступившие в бюджет денежные средства</a:t>
          </a:r>
        </a:p>
      </dsp:txBody>
      <dsp:txXfrm>
        <a:off x="235333" y="1391453"/>
        <a:ext cx="4284217" cy="1334679"/>
      </dsp:txXfrm>
    </dsp:sp>
    <dsp:sp modelId="{C585A77F-B6B9-4B69-9BE3-4A8CB395E7C1}">
      <dsp:nvSpPr>
        <dsp:cNvPr id="0" name=""/>
        <dsp:cNvSpPr/>
      </dsp:nvSpPr>
      <dsp:spPr>
        <a:xfrm>
          <a:off x="180287" y="2901387"/>
          <a:ext cx="3460014" cy="1714031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ДЕФИЦИТ БЮДЖЕТА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Превышение расходов бюджета над его доходами</a:t>
          </a:r>
        </a:p>
      </dsp:txBody>
      <dsp:txXfrm>
        <a:off x="230489" y="2951589"/>
        <a:ext cx="3359610" cy="1613627"/>
      </dsp:txXfrm>
    </dsp:sp>
    <dsp:sp modelId="{F288405D-C284-4653-B2F8-FFCA04FDF9D2}">
      <dsp:nvSpPr>
        <dsp:cNvPr id="0" name=""/>
        <dsp:cNvSpPr/>
      </dsp:nvSpPr>
      <dsp:spPr>
        <a:xfrm>
          <a:off x="3723649" y="2913274"/>
          <a:ext cx="3374668" cy="1675785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kern="1200" dirty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ПРОФИЦИТ БЮДЖЕТА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Превышение доходов бюджета над его расходами </a:t>
          </a:r>
        </a:p>
      </dsp:txBody>
      <dsp:txXfrm>
        <a:off x="3772731" y="2962356"/>
        <a:ext cx="3276504" cy="1577621"/>
      </dsp:txXfrm>
    </dsp:sp>
    <dsp:sp modelId="{09B429C2-FEC1-4E48-9196-CC65008FCAC7}">
      <dsp:nvSpPr>
        <dsp:cNvPr id="0" name=""/>
        <dsp:cNvSpPr/>
      </dsp:nvSpPr>
      <dsp:spPr>
        <a:xfrm>
          <a:off x="6681719" y="1353574"/>
          <a:ext cx="3706106" cy="19963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/>
            <a:t>РАСХОДЫ БЮДЖЕТА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Выплачиваемые из бюджета денежные средства, которые направляются на финансовое обеспечение задач и функций государственной власти</a:t>
          </a:r>
        </a:p>
      </dsp:txBody>
      <dsp:txXfrm>
        <a:off x="6740189" y="1412044"/>
        <a:ext cx="3589166" cy="18793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192CF-3AAF-4160-88C5-A4844BB1972F}">
      <dsp:nvSpPr>
        <dsp:cNvPr id="0" name=""/>
        <dsp:cNvSpPr/>
      </dsp:nvSpPr>
      <dsp:spPr>
        <a:xfrm>
          <a:off x="1193554" y="0"/>
          <a:ext cx="8900613" cy="14490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БЮДЖЕТНЫЕ АССИГНОВАНИЯ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Предельные объемы финансирования денежных средств, предусмотренных в соответствующем финансовом году для исполнения бюджетных обязательств</a:t>
          </a:r>
        </a:p>
      </dsp:txBody>
      <dsp:txXfrm>
        <a:off x="1235995" y="42441"/>
        <a:ext cx="8815731" cy="1364147"/>
      </dsp:txXfrm>
    </dsp:sp>
    <dsp:sp modelId="{DBD3D0CB-69B1-4D41-BEC2-A4031752C86F}">
      <dsp:nvSpPr>
        <dsp:cNvPr id="0" name=""/>
        <dsp:cNvSpPr/>
      </dsp:nvSpPr>
      <dsp:spPr>
        <a:xfrm>
          <a:off x="1518252" y="1646244"/>
          <a:ext cx="5878073" cy="162337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МЕЖБЮДЖЕТНЫЕ ТРАНСФЕРТЫ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Средства, предоставляемые одним бюджетом бюджетной системы РФ другому бюджету бюджетной системы РФ</a:t>
          </a:r>
        </a:p>
      </dsp:txBody>
      <dsp:txXfrm>
        <a:off x="1565799" y="1693791"/>
        <a:ext cx="5782979" cy="1528282"/>
      </dsp:txXfrm>
    </dsp:sp>
    <dsp:sp modelId="{89645095-F4BC-4204-89DE-88A4FF3B6730}">
      <dsp:nvSpPr>
        <dsp:cNvPr id="0" name=""/>
        <dsp:cNvSpPr/>
      </dsp:nvSpPr>
      <dsp:spPr>
        <a:xfrm>
          <a:off x="1168205" y="3410150"/>
          <a:ext cx="1694623" cy="804298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Субвенции</a:t>
          </a:r>
        </a:p>
      </dsp:txBody>
      <dsp:txXfrm>
        <a:off x="1191762" y="3433707"/>
        <a:ext cx="1647509" cy="757184"/>
      </dsp:txXfrm>
    </dsp:sp>
    <dsp:sp modelId="{B3F107B6-AE1C-4B9E-8CAD-6D361E7399BE}">
      <dsp:nvSpPr>
        <dsp:cNvPr id="0" name=""/>
        <dsp:cNvSpPr/>
      </dsp:nvSpPr>
      <dsp:spPr>
        <a:xfrm>
          <a:off x="4914484" y="3368795"/>
          <a:ext cx="1368253" cy="884502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/>
            <a:t>Дотации</a:t>
          </a:r>
        </a:p>
      </dsp:txBody>
      <dsp:txXfrm>
        <a:off x="4940390" y="3394701"/>
        <a:ext cx="1316441" cy="832690"/>
      </dsp:txXfrm>
    </dsp:sp>
    <dsp:sp modelId="{5D26416C-C4A1-421E-B66F-66769B468265}">
      <dsp:nvSpPr>
        <dsp:cNvPr id="0" name=""/>
        <dsp:cNvSpPr/>
      </dsp:nvSpPr>
      <dsp:spPr>
        <a:xfrm>
          <a:off x="8554411" y="3367747"/>
          <a:ext cx="1370930" cy="809311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Субсидии</a:t>
          </a:r>
          <a:endParaRPr lang="ru-RU" sz="2200" kern="1200" dirty="0"/>
        </a:p>
      </dsp:txBody>
      <dsp:txXfrm>
        <a:off x="8578115" y="3391451"/>
        <a:ext cx="1323522" cy="7619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192CF-3AAF-4160-88C5-A4844BB1972F}">
      <dsp:nvSpPr>
        <dsp:cNvPr id="0" name=""/>
        <dsp:cNvSpPr/>
      </dsp:nvSpPr>
      <dsp:spPr>
        <a:xfrm>
          <a:off x="5986" y="0"/>
          <a:ext cx="10509613" cy="13867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Субвенции </a:t>
          </a:r>
          <a:endParaRPr lang="ru-RU" sz="2000" kern="1200" dirty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межбюджетные трансферты, предоставляемые в бюджет другого уровня для финансового обеспечения расходных обязательств по полномочиям Российской Федерации, переданных региональным или местным органам (ст. 133 Бюджетного кодекса РФ)</a:t>
          </a:r>
          <a:endParaRPr lang="ru-RU" sz="2000" kern="1200" dirty="0"/>
        </a:p>
      </dsp:txBody>
      <dsp:txXfrm>
        <a:off x="46603" y="40617"/>
        <a:ext cx="10428379" cy="1305528"/>
      </dsp:txXfrm>
    </dsp:sp>
    <dsp:sp modelId="{DBD3D0CB-69B1-4D41-BEC2-A4031752C86F}">
      <dsp:nvSpPr>
        <dsp:cNvPr id="0" name=""/>
        <dsp:cNvSpPr/>
      </dsp:nvSpPr>
      <dsp:spPr>
        <a:xfrm>
          <a:off x="1787461" y="1544270"/>
          <a:ext cx="6940676" cy="155361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Дотации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межбюджетные трансферты, предоставляемые на безвозмездной и безвозвратной основе без установления направлений их использования (ст. 6 Бюджетного кодекса РФ)</a:t>
          </a:r>
          <a:endParaRPr lang="ru-RU" sz="2000" kern="1200" dirty="0"/>
        </a:p>
      </dsp:txBody>
      <dsp:txXfrm>
        <a:off x="1832965" y="1589774"/>
        <a:ext cx="6849668" cy="1462609"/>
      </dsp:txXfrm>
    </dsp:sp>
    <dsp:sp modelId="{89645095-F4BC-4204-89DE-88A4FF3B6730}">
      <dsp:nvSpPr>
        <dsp:cNvPr id="0" name=""/>
        <dsp:cNvSpPr/>
      </dsp:nvSpPr>
      <dsp:spPr>
        <a:xfrm>
          <a:off x="3459814" y="3146512"/>
          <a:ext cx="3519842" cy="1587704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Субсидии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предоставленные безвозмездно денежные средства из бюджетов на строго определенные цели (ст. 78 Бюджетного кодекса РФ)</a:t>
          </a:r>
          <a:endParaRPr lang="ru-RU" sz="1800" kern="1200" dirty="0"/>
        </a:p>
      </dsp:txBody>
      <dsp:txXfrm>
        <a:off x="3506316" y="3193014"/>
        <a:ext cx="3426838" cy="14947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5192CF-3AAF-4160-88C5-A4844BB1972F}">
      <dsp:nvSpPr>
        <dsp:cNvPr id="0" name=""/>
        <dsp:cNvSpPr/>
      </dsp:nvSpPr>
      <dsp:spPr>
        <a:xfrm>
          <a:off x="5986" y="0"/>
          <a:ext cx="10509613" cy="13867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/>
            <a:t>Сбалансированность бюджета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 Обеспечение соответствия между доходами и расходами, а также предотвращение возникновения кассовых разрывов</a:t>
          </a:r>
          <a:endParaRPr lang="ru-RU" sz="2000" kern="1200" dirty="0"/>
        </a:p>
      </dsp:txBody>
      <dsp:txXfrm>
        <a:off x="46603" y="40617"/>
        <a:ext cx="10428379" cy="1305528"/>
      </dsp:txXfrm>
    </dsp:sp>
    <dsp:sp modelId="{DBD3D0CB-69B1-4D41-BEC2-A4031752C86F}">
      <dsp:nvSpPr>
        <dsp:cNvPr id="0" name=""/>
        <dsp:cNvSpPr/>
      </dsp:nvSpPr>
      <dsp:spPr>
        <a:xfrm>
          <a:off x="1787461" y="1544270"/>
          <a:ext cx="6940676" cy="1553617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/>
            <a:t>Эффективное использование средств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Рациональное расходование бюджетных средств для исполнения муниципальных функций</a:t>
          </a:r>
          <a:endParaRPr lang="ru-RU" sz="2000" kern="1200" dirty="0"/>
        </a:p>
      </dsp:txBody>
      <dsp:txXfrm>
        <a:off x="1832965" y="1589774"/>
        <a:ext cx="6849668" cy="1462609"/>
      </dsp:txXfrm>
    </dsp:sp>
    <dsp:sp modelId="{89645095-F4BC-4204-89DE-88A4FF3B6730}">
      <dsp:nvSpPr>
        <dsp:cNvPr id="0" name=""/>
        <dsp:cNvSpPr/>
      </dsp:nvSpPr>
      <dsp:spPr>
        <a:xfrm>
          <a:off x="3459814" y="3146512"/>
          <a:ext cx="3519842" cy="1587704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Финансовое обеспечение обязательств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i="0" kern="1200" dirty="0" smtClean="0"/>
            <a:t>Реализация вопросов местного значения, установленных законодательством Санкт-Петербурга, в полном объеме</a:t>
          </a:r>
          <a:endParaRPr lang="ru-RU" sz="1800" kern="1200" dirty="0"/>
        </a:p>
      </dsp:txBody>
      <dsp:txXfrm>
        <a:off x="3506316" y="3193014"/>
        <a:ext cx="3426838" cy="14947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7AB830-0B5E-4BCE-AB47-EF08FC85AD7B}">
      <dsp:nvSpPr>
        <dsp:cNvPr id="0" name=""/>
        <dsp:cNvSpPr/>
      </dsp:nvSpPr>
      <dsp:spPr>
        <a:xfrm>
          <a:off x="1047" y="0"/>
          <a:ext cx="1853579" cy="4871508"/>
        </a:xfrm>
        <a:prstGeom prst="roundRect">
          <a:avLst>
            <a:gd name="adj" fmla="val 10000"/>
          </a:avLst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Повышение доходной базы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Мобилизация налоговых и неналоговых доходов, администрирование поступлений в местный бюджет.</a:t>
          </a:r>
          <a:endParaRPr lang="ru-RU" sz="1600" b="0" i="0" kern="1200" dirty="0"/>
        </a:p>
      </dsp:txBody>
      <dsp:txXfrm>
        <a:off x="55336" y="54289"/>
        <a:ext cx="1745001" cy="4762930"/>
      </dsp:txXfrm>
    </dsp:sp>
    <dsp:sp modelId="{3D85DC4A-6A6D-468E-9D64-BC6B1F17F048}">
      <dsp:nvSpPr>
        <dsp:cNvPr id="0" name=""/>
        <dsp:cNvSpPr/>
      </dsp:nvSpPr>
      <dsp:spPr>
        <a:xfrm>
          <a:off x="2166028" y="0"/>
          <a:ext cx="1853579" cy="4871508"/>
        </a:xfrm>
        <a:prstGeom prst="roundRect">
          <a:avLst>
            <a:gd name="adj" fmla="val 10000"/>
          </a:avLst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Оптимизация расходов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Реализация принципа эффективности, приоритет расходов на социально значимые направления (благоустройство, досуг, местное самоуправление).</a:t>
          </a:r>
          <a:endParaRPr lang="ru-RU" sz="1600" b="0" i="0" kern="1200" dirty="0"/>
        </a:p>
      </dsp:txBody>
      <dsp:txXfrm>
        <a:off x="2220317" y="54289"/>
        <a:ext cx="1745001" cy="4762930"/>
      </dsp:txXfrm>
    </dsp:sp>
    <dsp:sp modelId="{E288F10E-4BA4-46E9-9DB2-4085AE71E097}">
      <dsp:nvSpPr>
        <dsp:cNvPr id="0" name=""/>
        <dsp:cNvSpPr/>
      </dsp:nvSpPr>
      <dsp:spPr>
        <a:xfrm>
          <a:off x="4331010" y="0"/>
          <a:ext cx="1853579" cy="4871508"/>
        </a:xfrm>
        <a:prstGeom prst="roundRect">
          <a:avLst>
            <a:gd name="adj" fmla="val 10000"/>
          </a:avLst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Повышение открытости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Обеспечение прозрачности бюджетного процесса для жителей муниципального образования.</a:t>
          </a:r>
          <a:endParaRPr lang="ru-RU" sz="1600" b="0" i="0" kern="1200" dirty="0"/>
        </a:p>
      </dsp:txBody>
      <dsp:txXfrm>
        <a:off x="4385299" y="54289"/>
        <a:ext cx="1745001" cy="4762930"/>
      </dsp:txXfrm>
    </dsp:sp>
    <dsp:sp modelId="{A8833BE0-618C-4F5E-A6DB-8260720D53F1}">
      <dsp:nvSpPr>
        <dsp:cNvPr id="0" name=""/>
        <dsp:cNvSpPr/>
      </dsp:nvSpPr>
      <dsp:spPr>
        <a:xfrm>
          <a:off x="6495991" y="0"/>
          <a:ext cx="1853579" cy="4871508"/>
        </a:xfrm>
        <a:prstGeom prst="roundRect">
          <a:avLst>
            <a:gd name="adj" fmla="val 10000"/>
          </a:avLst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Развитие программно-целевых принципов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Планирование бюджета на основе муниципальных программ для достижения конкретных результатов.</a:t>
          </a:r>
          <a:endParaRPr lang="ru-RU" sz="1600" b="0" i="0" kern="1200" dirty="0"/>
        </a:p>
      </dsp:txBody>
      <dsp:txXfrm>
        <a:off x="6550280" y="54289"/>
        <a:ext cx="1745001" cy="4762930"/>
      </dsp:txXfrm>
    </dsp:sp>
    <dsp:sp modelId="{40FE7A37-4A3E-470D-9E16-5FD3A0653138}">
      <dsp:nvSpPr>
        <dsp:cNvPr id="0" name=""/>
        <dsp:cNvSpPr/>
      </dsp:nvSpPr>
      <dsp:spPr>
        <a:xfrm>
          <a:off x="8660972" y="0"/>
          <a:ext cx="1853579" cy="4871508"/>
        </a:xfrm>
        <a:prstGeom prst="roundRect">
          <a:avLst>
            <a:gd name="adj" fmla="val 10000"/>
          </a:avLst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0" kern="1200" dirty="0" smtClean="0"/>
            <a:t>Контроль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Обеспечение соответствия всех расходов утвержденным бюджетным назначениям. </a:t>
          </a:r>
          <a:endParaRPr lang="ru-RU" sz="1600" b="0" i="0" kern="1200" dirty="0"/>
        </a:p>
      </dsp:txBody>
      <dsp:txXfrm>
        <a:off x="8715261" y="54289"/>
        <a:ext cx="1745001" cy="476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6B542-67FC-4B7D-8D7E-CBA7262B94C9}" type="datetimeFigureOut">
              <a:rPr lang="ru-RU" smtClean="0"/>
              <a:t>27.04.2026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C4132-560E-4F11-8DAB-01A803BBBF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264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68FE56-8E2E-406C-9678-4E1424471C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900" y="1523999"/>
            <a:ext cx="7581900" cy="2387600"/>
          </a:xfrm>
        </p:spPr>
        <p:txBody>
          <a:bodyPr anchor="b"/>
          <a:lstStyle>
            <a:lvl1pPr algn="ctr">
              <a:defRPr sz="6000" b="1">
                <a:solidFill>
                  <a:schemeClr val="accent5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FCE0532-CCCA-492E-AE32-6C27CF95A17D}"/>
              </a:ext>
            </a:extLst>
          </p:cNvPr>
          <p:cNvSpPr/>
          <p:nvPr userDrawn="1"/>
        </p:nvSpPr>
        <p:spPr>
          <a:xfrm>
            <a:off x="7988530" y="2717799"/>
            <a:ext cx="4862946" cy="1422402"/>
          </a:xfrm>
          <a:prstGeom prst="roundRect">
            <a:avLst/>
          </a:prstGeom>
          <a:solidFill>
            <a:schemeClr val="accent5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02D1B33B-3A87-48DC-A925-B086711DBCB3}"/>
              </a:ext>
            </a:extLst>
          </p:cNvPr>
          <p:cNvSpPr/>
          <p:nvPr userDrawn="1"/>
        </p:nvSpPr>
        <p:spPr>
          <a:xfrm>
            <a:off x="-457200" y="-660400"/>
            <a:ext cx="2921000" cy="2921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B3C4884-FCEA-4753-9A39-DCF5062E0A38}"/>
              </a:ext>
            </a:extLst>
          </p:cNvPr>
          <p:cNvSpPr/>
          <p:nvPr userDrawn="1"/>
        </p:nvSpPr>
        <p:spPr>
          <a:xfrm>
            <a:off x="5511800" y="5651498"/>
            <a:ext cx="1155700" cy="11933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EB0C781D-92E3-44A1-8C0B-7CEAD4B9BE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68953" y="3136900"/>
            <a:ext cx="4102100" cy="584200"/>
          </a:xfrm>
        </p:spPr>
        <p:txBody>
          <a:bodyPr>
            <a:no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200">
                <a:solidFill>
                  <a:schemeClr val="bg1"/>
                </a:solidFill>
              </a:defRPr>
            </a:lvl3pPr>
            <a:lvl4pPr marL="1371600" indent="0">
              <a:buNone/>
              <a:defRPr sz="2800">
                <a:solidFill>
                  <a:schemeClr val="bg1"/>
                </a:solidFill>
              </a:defRPr>
            </a:lvl4pPr>
            <a:lvl5pPr marL="1828800" indent="0">
              <a:buNone/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56A423F8-6447-4B06-96DF-FC08F61D3148}"/>
              </a:ext>
            </a:extLst>
          </p:cNvPr>
          <p:cNvSpPr/>
          <p:nvPr userDrawn="1"/>
        </p:nvSpPr>
        <p:spPr>
          <a:xfrm>
            <a:off x="6832830" y="5651498"/>
            <a:ext cx="1155700" cy="11933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73B50895-34CB-4779-921F-2EDDCC4F1071}"/>
              </a:ext>
            </a:extLst>
          </p:cNvPr>
          <p:cNvSpPr/>
          <p:nvPr userDrawn="1"/>
        </p:nvSpPr>
        <p:spPr>
          <a:xfrm>
            <a:off x="8153860" y="5651498"/>
            <a:ext cx="1155700" cy="119338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725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D73C3F7-BB3F-41CD-B4B9-70103C3DAE81}"/>
              </a:ext>
            </a:extLst>
          </p:cNvPr>
          <p:cNvSpPr/>
          <p:nvPr userDrawn="1"/>
        </p:nvSpPr>
        <p:spPr>
          <a:xfrm>
            <a:off x="0" y="1"/>
            <a:ext cx="12192000" cy="1646238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FACCCC-8891-4AD2-BFC5-9128BD8BD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0338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9786EC-7313-4F3A-A2F6-E1AEA39A8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03776C-B37F-459C-8642-6133EBDEB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38DE4-A3D4-404A-AE15-F15591FDAF4E}" type="datetime1">
              <a:rPr lang="ru-RU" smtClean="0"/>
              <a:t>27.04.2026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3DCF3F-CFAC-4872-B190-2A061C42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C67F94-DD3E-43FD-9A9B-128BAEF22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344D0E96-6656-4CB7-858D-0BE7C3A3C283}"/>
              </a:ext>
            </a:extLst>
          </p:cNvPr>
          <p:cNvSpPr/>
          <p:nvPr userDrawn="1"/>
        </p:nvSpPr>
        <p:spPr>
          <a:xfrm>
            <a:off x="11230200" y="5821475"/>
            <a:ext cx="1800000" cy="180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Круг: прозрачная заливка 6">
            <a:extLst>
              <a:ext uri="{FF2B5EF4-FFF2-40B4-BE49-F238E27FC236}">
                <a16:creationId xmlns:a16="http://schemas.microsoft.com/office/drawing/2014/main" id="{83F3C1EF-9F90-43EE-92E7-008B74F398E1}"/>
              </a:ext>
            </a:extLst>
          </p:cNvPr>
          <p:cNvSpPr/>
          <p:nvPr userDrawn="1"/>
        </p:nvSpPr>
        <p:spPr>
          <a:xfrm>
            <a:off x="11230200" y="-871198"/>
            <a:ext cx="1800000" cy="180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>
            <a:solidFill>
              <a:schemeClr val="accent2"/>
            </a:solidFill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Круг: прозрачная заливка 10">
            <a:extLst>
              <a:ext uri="{FF2B5EF4-FFF2-40B4-BE49-F238E27FC236}">
                <a16:creationId xmlns:a16="http://schemas.microsoft.com/office/drawing/2014/main" id="{C24A8845-D471-4ED7-ADCD-E869D561F185}"/>
              </a:ext>
            </a:extLst>
          </p:cNvPr>
          <p:cNvSpPr/>
          <p:nvPr userDrawn="1"/>
        </p:nvSpPr>
        <p:spPr>
          <a:xfrm>
            <a:off x="11413512" y="-720000"/>
            <a:ext cx="1440000" cy="144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>
            <a:solidFill>
              <a:schemeClr val="accent2"/>
            </a:solidFill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Круг: прозрачная заливка 11">
            <a:extLst>
              <a:ext uri="{FF2B5EF4-FFF2-40B4-BE49-F238E27FC236}">
                <a16:creationId xmlns:a16="http://schemas.microsoft.com/office/drawing/2014/main" id="{3086F889-752C-43F8-AFE5-521150068151}"/>
              </a:ext>
            </a:extLst>
          </p:cNvPr>
          <p:cNvSpPr/>
          <p:nvPr userDrawn="1"/>
        </p:nvSpPr>
        <p:spPr>
          <a:xfrm>
            <a:off x="11593512" y="-540000"/>
            <a:ext cx="1080000" cy="108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>
            <a:solidFill>
              <a:schemeClr val="accent2"/>
            </a:solidFill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Круг: прозрачная заливка 12">
            <a:extLst>
              <a:ext uri="{FF2B5EF4-FFF2-40B4-BE49-F238E27FC236}">
                <a16:creationId xmlns:a16="http://schemas.microsoft.com/office/drawing/2014/main" id="{5E38DCC6-E4B5-4C01-9A35-C23C90A48BCA}"/>
              </a:ext>
            </a:extLst>
          </p:cNvPr>
          <p:cNvSpPr/>
          <p:nvPr userDrawn="1"/>
        </p:nvSpPr>
        <p:spPr>
          <a:xfrm>
            <a:off x="11770200" y="-360000"/>
            <a:ext cx="720000" cy="72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>
            <a:solidFill>
              <a:schemeClr val="accent2"/>
            </a:solidFill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3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FACCCC-8891-4AD2-BFC5-9128BD8BD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8100" y="365125"/>
            <a:ext cx="8775700" cy="1325563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9786EC-7313-4F3A-A2F6-E1AEA39A8A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7377"/>
            <a:ext cx="10515600" cy="3949586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03776C-B37F-459C-8642-6133EBDEB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D0B47-E32E-49BB-AB63-1680BDF3B405}" type="datetime1">
              <a:rPr lang="ru-RU" smtClean="0"/>
              <a:t>27.04.2026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3DCF3F-CFAC-4872-B190-2A061C42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C67F94-DD3E-43FD-9A9B-128BAEF22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4D8CE6A-78FD-4F7A-A178-9D8C0466B546}"/>
              </a:ext>
            </a:extLst>
          </p:cNvPr>
          <p:cNvSpPr/>
          <p:nvPr userDrawn="1"/>
        </p:nvSpPr>
        <p:spPr>
          <a:xfrm>
            <a:off x="-457200" y="-660400"/>
            <a:ext cx="2921000" cy="29210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Круг: прозрачная заливка 8">
            <a:extLst>
              <a:ext uri="{FF2B5EF4-FFF2-40B4-BE49-F238E27FC236}">
                <a16:creationId xmlns:a16="http://schemas.microsoft.com/office/drawing/2014/main" id="{EA995ABB-BBF6-4C56-89BD-F578622649B5}"/>
              </a:ext>
            </a:extLst>
          </p:cNvPr>
          <p:cNvSpPr/>
          <p:nvPr userDrawn="1"/>
        </p:nvSpPr>
        <p:spPr>
          <a:xfrm>
            <a:off x="11230200" y="-871198"/>
            <a:ext cx="1800000" cy="180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>
            <a:solidFill>
              <a:schemeClr val="accent2"/>
            </a:solidFill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Круг: прозрачная заливка 9">
            <a:extLst>
              <a:ext uri="{FF2B5EF4-FFF2-40B4-BE49-F238E27FC236}">
                <a16:creationId xmlns:a16="http://schemas.microsoft.com/office/drawing/2014/main" id="{2CA2A8EE-306C-4602-B5EC-6F5F7130BDAE}"/>
              </a:ext>
            </a:extLst>
          </p:cNvPr>
          <p:cNvSpPr/>
          <p:nvPr userDrawn="1"/>
        </p:nvSpPr>
        <p:spPr>
          <a:xfrm>
            <a:off x="11413512" y="-720000"/>
            <a:ext cx="1440000" cy="144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>
            <a:solidFill>
              <a:schemeClr val="accent2"/>
            </a:solidFill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Круг: прозрачная заливка 10">
            <a:extLst>
              <a:ext uri="{FF2B5EF4-FFF2-40B4-BE49-F238E27FC236}">
                <a16:creationId xmlns:a16="http://schemas.microsoft.com/office/drawing/2014/main" id="{24412614-E7CC-4E45-8EC3-EDBB07A1B5D2}"/>
              </a:ext>
            </a:extLst>
          </p:cNvPr>
          <p:cNvSpPr/>
          <p:nvPr userDrawn="1"/>
        </p:nvSpPr>
        <p:spPr>
          <a:xfrm>
            <a:off x="11593512" y="-540000"/>
            <a:ext cx="1080000" cy="108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>
            <a:solidFill>
              <a:schemeClr val="accent2"/>
            </a:solidFill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Круг: прозрачная заливка 11">
            <a:extLst>
              <a:ext uri="{FF2B5EF4-FFF2-40B4-BE49-F238E27FC236}">
                <a16:creationId xmlns:a16="http://schemas.microsoft.com/office/drawing/2014/main" id="{AE0591C1-6F20-4BE4-85E7-7EE8C6049D40}"/>
              </a:ext>
            </a:extLst>
          </p:cNvPr>
          <p:cNvSpPr/>
          <p:nvPr userDrawn="1"/>
        </p:nvSpPr>
        <p:spPr>
          <a:xfrm>
            <a:off x="11770200" y="-360000"/>
            <a:ext cx="720000" cy="720000"/>
          </a:xfrm>
          <a:prstGeom prst="donut">
            <a:avLst>
              <a:gd name="adj" fmla="val 793"/>
            </a:avLst>
          </a:prstGeom>
          <a:solidFill>
            <a:schemeClr val="accent2"/>
          </a:solidFill>
          <a:ln w="44450">
            <a:solidFill>
              <a:schemeClr val="accent2"/>
            </a:solidFill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15523768-A58A-4E80-A68E-77AAD4C4907B}"/>
              </a:ext>
            </a:extLst>
          </p:cNvPr>
          <p:cNvSpPr/>
          <p:nvPr userDrawn="1"/>
        </p:nvSpPr>
        <p:spPr>
          <a:xfrm>
            <a:off x="11230200" y="5821475"/>
            <a:ext cx="1800000" cy="180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737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id="{1529A156-1A5A-4CD9-934D-3498D5AF37A1}"/>
              </a:ext>
            </a:extLst>
          </p:cNvPr>
          <p:cNvSpPr/>
          <p:nvPr userDrawn="1"/>
        </p:nvSpPr>
        <p:spPr>
          <a:xfrm>
            <a:off x="-762000" y="-914400"/>
            <a:ext cx="2336800" cy="23368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219D3CFF-3C59-4B50-AF40-295BB77E2D1D}"/>
              </a:ext>
            </a:extLst>
          </p:cNvPr>
          <p:cNvSpPr/>
          <p:nvPr userDrawn="1"/>
        </p:nvSpPr>
        <p:spPr>
          <a:xfrm>
            <a:off x="11230200" y="5821475"/>
            <a:ext cx="1800000" cy="180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29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AB6A2D-D7C3-492A-9A7C-B9B1F3603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30DCB3-9117-4A82-84CA-FDDD87467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8B6642-8632-46B6-B978-C846D233F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CD4C7-C139-452F-93F8-6D5F1D8892E9}" type="datetime1">
              <a:rPr lang="ru-RU" smtClean="0"/>
              <a:t>27.04.2026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017B90-4909-479E-A01C-064329422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69E89-9D58-4C19-9A90-B17748A54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34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E54FAF-702D-460E-9860-75EBB404A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C35766-5DA3-4CD6-A331-3FFB785879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6259266-BF39-4550-8183-2817531FCC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F706710-CD15-4B7C-BF0D-7AC77D24B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C48AB-1544-4B2A-8DD3-C87BC2521E95}" type="datetime1">
              <a:rPr lang="ru-RU" smtClean="0"/>
              <a:t>27.04.2026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DC2ADF-D9E6-4878-9614-51A3ABFD2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51E446-D1BE-494E-A0CC-734682607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25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DC88FB-11F3-449E-B12E-18A806501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187A53-2A34-433D-98A8-CE3D9A964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DAF68F6-E3D4-4116-919E-BC1B51D37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30C087-48C0-4D8C-A047-40BD7E2C61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6F52FE7-0181-471C-A34B-51565E9EA7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736A896-C485-4121-97FE-2FEBBB224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D4D63-193F-42D8-887A-DE86FD231CCF}" type="datetime1">
              <a:rPr lang="ru-RU" smtClean="0"/>
              <a:t>27.04.2026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B56E551-42C8-46BD-9EEE-91D21BA3A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5D4D9DE-CD9A-44D4-B60D-3C01AB2FB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3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5FBDC1-19C9-4757-8F70-77C40673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B980EB1-BA4A-4593-B779-498B65722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CA98E-4EFF-4E56-BF4E-842C18D9EEA9}" type="datetime1">
              <a:rPr lang="ru-RU" smtClean="0"/>
              <a:t>27.04.2026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567163-F6E4-470A-A17C-019C87D43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C5EC9C8-63C7-48A4-8603-89DF73D02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402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864AEE3-7435-4244-B5CD-DDB0CD0FE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A4F41-6E56-4F9F-95F9-A6A7E9273BC7}" type="datetime1">
              <a:rPr lang="ru-RU" smtClean="0"/>
              <a:t>27.04.2026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32183C9-96DE-4686-870A-C80BACA46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BEA4687-D57A-49B5-9514-735CF3B2D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25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68C517-2F48-47FD-BE74-69102A087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946774-A30D-4EEA-B0C9-70292A7FB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2EC7B8-7360-4AEF-AAED-C1B7CBF9C9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CE7347-BCE6-45A8-9ABD-10DA107A3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176F-E395-475C-8306-9C25E02857B9}" type="datetime1">
              <a:rPr lang="ru-RU" smtClean="0"/>
              <a:t>27.04.2026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123C57-BE9D-45C3-B1A6-2873DC4E8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70ECD7-D2E2-4E2D-982D-C36304D75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00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C108EE-3C31-42FF-8368-1189C4859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DBEAEA1-DA85-4F22-8C93-CD4A30A9B8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F212A7-B218-4D0F-ACB7-360451065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D0640E-81FE-49EE-B9C8-E0E619107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DA05E-000B-46BF-BB89-2A2E03EFFFBF}" type="datetime1">
              <a:rPr lang="ru-RU" smtClean="0"/>
              <a:t>27.04.2026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769CA6E-2B11-40C5-98D3-E8ED60EEE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296933-BD32-4D3F-B7FB-AF6D05F11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7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F64028-570E-4984-8E47-7F578476F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94454F-B563-4DEC-AB40-1149873031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5E4DDB-B7AB-40E4-A907-DEC1029A8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FC73D-5041-4870-8092-F2021BD72EDB}" type="datetime1">
              <a:rPr lang="ru-RU" smtClean="0"/>
              <a:t>27.04.2026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4692BC-A5EA-495D-8BD5-6BA19E65B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88DAA3-6A85-4393-B3F1-F6EF58C62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8291653-29A5-49F5-B7D5-56E498741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EC49E4-888E-4416-8BC3-682B1E4582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35FFB5-B861-43DE-9DB6-CF8DAD1C9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0E8D-E4B9-47FD-B319-E46D319F5743}" type="datetime1">
              <a:rPr lang="ru-RU" smtClean="0"/>
              <a:t>27.04.2026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7E1DFE-3198-4878-B18B-543D052BE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0FB0B0-E4F0-4373-8108-CD7B30C51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73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D9ED9A-F692-45EB-BF45-87703247B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19F8CB9-7508-42D7-84A6-2382C314D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06C950-5AD6-4563-866D-6F91B5BE3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B51DE-A7C0-424E-B602-073091672DC2}" type="datetime1">
              <a:rPr lang="ru-RU" smtClean="0"/>
              <a:t>27.04.2026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6DFB5C-CA9A-4C81-9CB6-F69B29257B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B2C3A4-27A7-4175-B7A3-873DB3E1E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5A1761-61CF-4A76-B060-B8C3138A7F46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  <a:extLst>
              <a:ext uri="{FF2B5EF4-FFF2-40B4-BE49-F238E27FC236}">
                <a16:creationId xmlns:a16="http://schemas.microsoft.com/office/drawing/2014/main" id="{A216BDCB-8A58-4A8B-AE1F-C20820F9FD9C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18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mumcz25@yandex.ru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84BD22-8AA4-4CD7-AAFC-BC0D0BFC59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8699" y="198529"/>
            <a:ext cx="7581900" cy="1020235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Муниципальное образование </a:t>
            </a:r>
            <a:r>
              <a:rPr lang="ru-RU" sz="4000" dirty="0" err="1"/>
              <a:t>Княжево</a:t>
            </a:r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EA9206-050D-4F28-829D-21CE0EC570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7784" y="2853932"/>
            <a:ext cx="4184216" cy="896134"/>
          </a:xfrm>
        </p:spPr>
        <p:txBody>
          <a:bodyPr/>
          <a:lstStyle/>
          <a:p>
            <a:r>
              <a:rPr lang="ru-RU" sz="2400" dirty="0"/>
              <a:t>Решение Муниципального совета МО Княжево </a:t>
            </a:r>
          </a:p>
          <a:p>
            <a:r>
              <a:rPr lang="ru-RU" sz="2400" dirty="0"/>
              <a:t>№ 8-1 от 08.12.2025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2FBD70A-13C7-490D-A5C7-C797F201F810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05859" y="492050"/>
            <a:ext cx="862616" cy="8626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2800" y="2511238"/>
            <a:ext cx="7035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/>
              <a:t>Бюджет для граждан </a:t>
            </a:r>
            <a:r>
              <a:rPr lang="ru-RU" sz="4800" dirty="0" smtClean="0"/>
              <a:t>на 2026 </a:t>
            </a:r>
            <a:r>
              <a:rPr lang="ru-RU" sz="4800" dirty="0"/>
              <a:t>и плановый период 2027 и 2028 годов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820" y="1299935"/>
            <a:ext cx="957658" cy="113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02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14C904-9DF5-45B1-BFF0-42D22ED44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СОДЕРЖАНИЕ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F3E2E5-1CF5-4B47-B326-B3AEE2F24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dirty="0">
                <a:solidFill>
                  <a:srgbClr val="0070C0"/>
                </a:solidFill>
              </a:rPr>
              <a:t>3-5 </a:t>
            </a:r>
            <a:r>
              <a:rPr lang="ru-RU" sz="2000" dirty="0" smtClean="0">
                <a:solidFill>
                  <a:srgbClr val="0070C0"/>
                </a:solidFill>
              </a:rPr>
              <a:t>  ОСНОВНЫЕ </a:t>
            </a:r>
            <a:r>
              <a:rPr lang="ru-RU" sz="2000" dirty="0">
                <a:solidFill>
                  <a:srgbClr val="0070C0"/>
                </a:solidFill>
              </a:rPr>
              <a:t>ПОНЯТИЯ И </a:t>
            </a:r>
            <a:r>
              <a:rPr lang="ru-RU" sz="2000" dirty="0" smtClean="0">
                <a:solidFill>
                  <a:srgbClr val="0070C0"/>
                </a:solidFill>
              </a:rPr>
              <a:t>ТЕРМИНЫ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6 </a:t>
            </a:r>
            <a:r>
              <a:rPr lang="ru-RU" sz="2000" dirty="0" smtClean="0">
                <a:solidFill>
                  <a:srgbClr val="0070C0"/>
                </a:solidFill>
              </a:rPr>
              <a:t>  ЦЕЛИ </a:t>
            </a:r>
            <a:r>
              <a:rPr lang="ru-RU" sz="2000" dirty="0">
                <a:solidFill>
                  <a:srgbClr val="0070C0"/>
                </a:solidFill>
              </a:rPr>
              <a:t>БЮДЖЕТНОЙ ПОЛИТИКИ </a:t>
            </a:r>
            <a:r>
              <a:rPr lang="ru-RU" sz="2000" dirty="0" smtClean="0">
                <a:solidFill>
                  <a:srgbClr val="0070C0"/>
                </a:solidFill>
              </a:rPr>
              <a:t>НА </a:t>
            </a:r>
            <a:r>
              <a:rPr lang="ru-RU" sz="2000" dirty="0">
                <a:solidFill>
                  <a:srgbClr val="0070C0"/>
                </a:solidFill>
              </a:rPr>
              <a:t>2026 ГОД И ПЛАНОВЫЙ ПЕРИОД 2027 И 2028 </a:t>
            </a:r>
            <a:r>
              <a:rPr lang="ru-RU" sz="2000" dirty="0" smtClean="0">
                <a:solidFill>
                  <a:srgbClr val="0070C0"/>
                </a:solidFill>
              </a:rPr>
              <a:t>ГОДОВ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7 </a:t>
            </a:r>
            <a:r>
              <a:rPr lang="ru-RU" sz="2000" dirty="0" smtClean="0">
                <a:solidFill>
                  <a:srgbClr val="0070C0"/>
                </a:solidFill>
              </a:rPr>
              <a:t>  ЗАДАЧИ </a:t>
            </a:r>
            <a:r>
              <a:rPr lang="ru-RU" sz="2000" dirty="0">
                <a:solidFill>
                  <a:srgbClr val="0070C0"/>
                </a:solidFill>
              </a:rPr>
              <a:t>БЮДЖЕТНОЙ ПОЛИТИКИ </a:t>
            </a:r>
            <a:r>
              <a:rPr lang="ru-RU" sz="2000" dirty="0" smtClean="0">
                <a:solidFill>
                  <a:srgbClr val="0070C0"/>
                </a:solidFill>
              </a:rPr>
              <a:t>НА </a:t>
            </a:r>
            <a:r>
              <a:rPr lang="ru-RU" sz="2000" dirty="0">
                <a:solidFill>
                  <a:srgbClr val="0070C0"/>
                </a:solidFill>
              </a:rPr>
              <a:t>2026 ГОД И ПЛАНОВЫЙ ПЕРИОД 2027 И 2028 </a:t>
            </a:r>
            <a:r>
              <a:rPr lang="ru-RU" sz="2000" dirty="0" smtClean="0">
                <a:solidFill>
                  <a:srgbClr val="0070C0"/>
                </a:solidFill>
              </a:rPr>
              <a:t>ГОДОВ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8   КЛЮЧЕВЫЕ ПАРАМЕТРЫ БЮДЖЕТА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9   СТРУКТУРА ДОХОДОВ БЮДЖЕТА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10   СТРУКТУРА РАСХОДОВ БЮДЖЕТА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11   УЧАСТИЕ ГРАЖДАН В БЮДЖЕТНОМ ПРОЦЕССЕ 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12   О МУНИЦИПАЛЬНОМ ОБРАЗОВАНИИ КНЯЖЕВО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13-28   МУНИЦИПАЛЬНЫЕ ПРОГРАММЫ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29   САЙТ МО КНЯЖЕВО И ГРУППА В СОЦИАЛЬНОЙ СЕТИ </a:t>
            </a:r>
            <a:r>
              <a:rPr lang="ru-RU" sz="2000" dirty="0" err="1" smtClean="0">
                <a:solidFill>
                  <a:srgbClr val="0070C0"/>
                </a:solidFill>
              </a:rPr>
              <a:t>Вконтакте</a:t>
            </a:r>
            <a:endParaRPr lang="ru-RU" sz="2000" dirty="0" smtClean="0">
              <a:solidFill>
                <a:srgbClr val="0070C0"/>
              </a:solidFill>
            </a:endParaRPr>
          </a:p>
          <a:p>
            <a:r>
              <a:rPr lang="ru-RU" sz="2000" dirty="0" smtClean="0">
                <a:solidFill>
                  <a:srgbClr val="0070C0"/>
                </a:solidFill>
              </a:rPr>
              <a:t>30   МУНИЦИПАЛЬНОЕ КАЗЕННОЕ УЧРЕЖДЕНИЕ «КНЯЖЕВО»</a:t>
            </a:r>
          </a:p>
          <a:p>
            <a:r>
              <a:rPr lang="ru-RU" sz="2000" dirty="0" smtClean="0">
                <a:solidFill>
                  <a:srgbClr val="0070C0"/>
                </a:solidFill>
              </a:rPr>
              <a:t>31   КОНТАКТНАЯ ИНФОРМАЦИЯ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en-US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11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14C904-9DF5-45B1-BFF0-42D22ED44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ПОНЯТИЯ И ТЕРМИНЫ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6631747"/>
              </p:ext>
            </p:extLst>
          </p:nvPr>
        </p:nvGraphicFramePr>
        <p:xfrm>
          <a:off x="838200" y="1778000"/>
          <a:ext cx="10642600" cy="4707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27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ПОНЯТИЯ И ТЕРМИНЫ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073121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22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ПОНЯТИЯ И ТЕРМИНЫ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4234212"/>
              </p:ext>
            </p:extLst>
          </p:nvPr>
        </p:nvGraphicFramePr>
        <p:xfrm>
          <a:off x="838200" y="1825625"/>
          <a:ext cx="10515600" cy="4871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59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ЦЕЛИ </a:t>
            </a:r>
            <a:r>
              <a:rPr lang="ru-RU" sz="3200" dirty="0" smtClean="0"/>
              <a:t>БЮДЖЕТНОЙ </a:t>
            </a:r>
            <a:r>
              <a:rPr lang="ru-RU" sz="3200" dirty="0"/>
              <a:t>ПОЛИТИКИ </a:t>
            </a:r>
            <a:br>
              <a:rPr lang="ru-RU" sz="3200" dirty="0"/>
            </a:br>
            <a:r>
              <a:rPr lang="ru-RU" sz="3200" dirty="0"/>
              <a:t>НА 2026 ГОД И ПЛАНОВЫЙ ПЕРИОД 2027 И 2028 ГОДОВ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2714138"/>
              </p:ext>
            </p:extLst>
          </p:nvPr>
        </p:nvGraphicFramePr>
        <p:xfrm>
          <a:off x="838200" y="1825625"/>
          <a:ext cx="10515600" cy="4871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3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ЗАДАЧИ </a:t>
            </a:r>
            <a:r>
              <a:rPr lang="ru-RU" sz="3200" dirty="0"/>
              <a:t>БЮДЖЕТНОЙ ПОЛИТИКИ </a:t>
            </a:r>
            <a:br>
              <a:rPr lang="ru-RU" sz="3200" dirty="0"/>
            </a:br>
            <a:r>
              <a:rPr lang="ru-RU" sz="3200" dirty="0"/>
              <a:t>НА 2026 ГОД И ПЛАНОВЫЙ ПЕРИОД 2027 И 2028 ГОДОВ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7703526"/>
              </p:ext>
            </p:extLst>
          </p:nvPr>
        </p:nvGraphicFramePr>
        <p:xfrm>
          <a:off x="838200" y="1825625"/>
          <a:ext cx="10515600" cy="4871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97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4575" y="359856"/>
            <a:ext cx="6208388" cy="939800"/>
          </a:xfrm>
          <a:solidFill>
            <a:schemeClr val="accent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параметры бюджета 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2023 по 2028 годы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656" y="1772383"/>
            <a:ext cx="9420225" cy="478155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B011AD3C-579A-8402-E568-B82AF98FD33C}"/>
              </a:ext>
            </a:extLst>
          </p:cNvPr>
          <p:cNvSpPr/>
          <p:nvPr/>
        </p:nvSpPr>
        <p:spPr>
          <a:xfrm>
            <a:off x="4366703" y="3802673"/>
            <a:ext cx="422031" cy="64183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sp>
        <p:nvSpPr>
          <p:cNvPr id="5" name="Стрелка: вверх 4">
            <a:extLst>
              <a:ext uri="{FF2B5EF4-FFF2-40B4-BE49-F238E27FC236}">
                <a16:creationId xmlns:a16="http://schemas.microsoft.com/office/drawing/2014/main" id="{F9E60484-02DA-2C6B-7B71-EABC1970E7C5}"/>
              </a:ext>
            </a:extLst>
          </p:cNvPr>
          <p:cNvSpPr/>
          <p:nvPr/>
        </p:nvSpPr>
        <p:spPr>
          <a:xfrm>
            <a:off x="2649515" y="3754315"/>
            <a:ext cx="375336" cy="633046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4E495443-CD8B-9B00-8413-F1A4932F65D2}"/>
              </a:ext>
            </a:extLst>
          </p:cNvPr>
          <p:cNvSpPr/>
          <p:nvPr/>
        </p:nvSpPr>
        <p:spPr>
          <a:xfrm>
            <a:off x="5863909" y="3802673"/>
            <a:ext cx="422031" cy="64183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sp>
        <p:nvSpPr>
          <p:cNvPr id="7" name="Стрелка: вниз 6">
            <a:extLst>
              <a:ext uri="{FF2B5EF4-FFF2-40B4-BE49-F238E27FC236}">
                <a16:creationId xmlns:a16="http://schemas.microsoft.com/office/drawing/2014/main" id="{A09A1CB1-19BF-5AFA-B0B0-BA81E359E372}"/>
              </a:ext>
            </a:extLst>
          </p:cNvPr>
          <p:cNvSpPr/>
          <p:nvPr/>
        </p:nvSpPr>
        <p:spPr>
          <a:xfrm>
            <a:off x="7361115" y="3842239"/>
            <a:ext cx="422031" cy="64183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A54BEADF-330D-FA90-DBF0-F60474EA1D4B}"/>
              </a:ext>
            </a:extLst>
          </p:cNvPr>
          <p:cNvSpPr/>
          <p:nvPr/>
        </p:nvSpPr>
        <p:spPr>
          <a:xfrm>
            <a:off x="8860932" y="3829049"/>
            <a:ext cx="422031" cy="64183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B351EB-9E5D-9621-22A4-8A871F2F84FD}"/>
              </a:ext>
            </a:extLst>
          </p:cNvPr>
          <p:cNvSpPr txBox="1"/>
          <p:nvPr/>
        </p:nvSpPr>
        <p:spPr>
          <a:xfrm>
            <a:off x="7327739" y="3571841"/>
            <a:ext cx="5607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3,05%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E21662-37EB-6800-BB83-F8C0A4FCB315}"/>
              </a:ext>
            </a:extLst>
          </p:cNvPr>
          <p:cNvSpPr txBox="1"/>
          <p:nvPr/>
        </p:nvSpPr>
        <p:spPr>
          <a:xfrm>
            <a:off x="5794548" y="3560816"/>
            <a:ext cx="5607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21,86%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FC8A2D-0697-1B4D-4EAA-588C2A43BC2C}"/>
              </a:ext>
            </a:extLst>
          </p:cNvPr>
          <p:cNvSpPr txBox="1"/>
          <p:nvPr/>
        </p:nvSpPr>
        <p:spPr>
          <a:xfrm>
            <a:off x="8859217" y="3578402"/>
            <a:ext cx="5607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4,36%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61184B-7F00-A2C8-59CB-00D546D63442}"/>
              </a:ext>
            </a:extLst>
          </p:cNvPr>
          <p:cNvSpPr txBox="1"/>
          <p:nvPr/>
        </p:nvSpPr>
        <p:spPr>
          <a:xfrm>
            <a:off x="4375636" y="3560816"/>
            <a:ext cx="6874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9,93%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EABD6C-5353-9CC4-DC93-D719A0FACCCE}"/>
              </a:ext>
            </a:extLst>
          </p:cNvPr>
          <p:cNvSpPr txBox="1"/>
          <p:nvPr/>
        </p:nvSpPr>
        <p:spPr>
          <a:xfrm>
            <a:off x="2617416" y="3571841"/>
            <a:ext cx="5607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/>
              <a:t>35,18%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28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66109" y="122621"/>
            <a:ext cx="6208388" cy="732512"/>
          </a:xfrm>
          <a:solidFill>
            <a:schemeClr val="accent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бюджета, млн. руб.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707" y="1598362"/>
            <a:ext cx="5099539" cy="459353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089" y="1598362"/>
            <a:ext cx="5435706" cy="455921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44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5231" y="46266"/>
            <a:ext cx="5846969" cy="580268"/>
          </a:xfrm>
          <a:solidFill>
            <a:schemeClr val="accent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бюджета, млн. руб.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95" y="911568"/>
            <a:ext cx="5627572" cy="548923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671" y="911568"/>
            <a:ext cx="5200729" cy="548923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37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2176" y="55056"/>
            <a:ext cx="6208388" cy="939800"/>
          </a:xfrm>
          <a:solidFill>
            <a:schemeClr val="bg2">
              <a:lumMod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бюджетном процессе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234647" y="3117199"/>
            <a:ext cx="4015846" cy="3170948"/>
          </a:xfr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564" y="2558045"/>
            <a:ext cx="2096236" cy="3782258"/>
          </a:xfrm>
          <a:prstGeom prst="rect">
            <a:avLst/>
          </a:prstGeom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6120976" y="1410079"/>
            <a:ext cx="4826423" cy="100660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общественных слушаниях по объектам благоустройства МО </a:t>
            </a:r>
            <a:r>
              <a:rPr lang="ru-RU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(опросы в сети Интернет)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733955" y="1410079"/>
            <a:ext cx="4244445" cy="114796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публичных слушаниях по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рассмотрению проекта бюджета и отчёта об исполнении местного бюджета МО Княжево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149" y="3117199"/>
            <a:ext cx="3970240" cy="3170948"/>
          </a:xfrm>
          <a:prstGeom prst="rect">
            <a:avLst/>
          </a:prstGeom>
        </p:spPr>
      </p:pic>
      <p:sp>
        <p:nvSpPr>
          <p:cNvPr id="8" name="Стрелка вниз 7"/>
          <p:cNvSpPr/>
          <p:nvPr/>
        </p:nvSpPr>
        <p:spPr>
          <a:xfrm>
            <a:off x="3903133" y="1100667"/>
            <a:ext cx="516467" cy="2455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7636933" y="1087588"/>
            <a:ext cx="465667" cy="3094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7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365" y="103136"/>
            <a:ext cx="6208388" cy="939800"/>
          </a:xfr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округа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14064" y="103136"/>
            <a:ext cx="5331672" cy="655134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магистрали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 Трамвайный проспект, Ленинский проспект, проспект Стачек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493378" y="6018562"/>
            <a:ext cx="1632153" cy="6469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Площадь</a:t>
            </a:r>
          </a:p>
          <a:p>
            <a:pPr lvl="0"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4543 кв. 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4064" y="945100"/>
            <a:ext cx="4986870" cy="50475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Внутригородское муниципальное образование города федерального значения Санкт-Петербурга муниципальный округ Княжево расположено в Кировском районе Санкт-Петербурга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Число жителей – 59 414 чел.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Жилых домов – 323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Детских садов – 13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Общеобразовательных учебных заведений – 11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Центров содействия семейному воспитанию - 1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Подростково-молодежных клубов – 5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Библиотек – 3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Поликлиник – 2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Железнодорожных платформ – 2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Станций метрополитена – 1</a:t>
            </a:r>
          </a:p>
          <a:p>
            <a:pPr algn="just">
              <a:lnSpc>
                <a:spcPct val="1500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Почтовых отделений - 3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3199"/>
          <a:stretch/>
        </p:blipFill>
        <p:spPr>
          <a:xfrm>
            <a:off x="1169735" y="1127602"/>
            <a:ext cx="4686300" cy="56372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6811153" y="1841269"/>
            <a:ext cx="2159566" cy="40011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2000" b="1" cap="none" spc="0" dirty="0">
                <a:ln/>
                <a:solidFill>
                  <a:schemeClr val="accent4"/>
                </a:solidFill>
                <a:effectLst/>
              </a:rPr>
              <a:t>Основные цифры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96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714062" y="4407171"/>
            <a:ext cx="5331672" cy="1955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365" y="103136"/>
            <a:ext cx="6208388" cy="939800"/>
          </a:xfr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Озеленение территории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14064" y="103135"/>
            <a:ext cx="5331672" cy="1174525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Цель программы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и озеленение придомовых и внутриквартальных территорий внутригородского муниципального образования города федерального значения Санкт-Петербурга муниципальный округ Княжево, создания условий комфортного проживания населения округа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789614" y="4511277"/>
            <a:ext cx="1632153" cy="119725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40 400,0 </a:t>
            </a:r>
          </a:p>
          <a:p>
            <a:pPr lvl="0"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81219" y="4800255"/>
            <a:ext cx="1632153" cy="9100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27 987,2 </a:t>
            </a: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38025" y="4893733"/>
            <a:ext cx="1634006" cy="8147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13 343,2 </a:t>
            </a:r>
          </a:p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60893" y="586386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53524" y="584757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8657" y="586386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4061" y="1413629"/>
            <a:ext cx="5331673" cy="27084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санитарных рубок, в том числе удаление аварийных, больных деревьев и кустарников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Содержание, в том числе уборка, территорий ЗНОП МЗ (включая содержание расположенных на них элементов благоустройства)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озеленение в отношении территории ЗНОП МЗ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благоустройства при размещении элементов благоустройства на территории ВМО СПБ МО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составление сметной документации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 b="3792"/>
          <a:stretch/>
        </p:blipFill>
        <p:spPr>
          <a:xfrm>
            <a:off x="256365" y="1277660"/>
            <a:ext cx="6234280" cy="5259527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37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714066" y="4691533"/>
            <a:ext cx="5331672" cy="1955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365" y="192935"/>
            <a:ext cx="6208388" cy="939800"/>
          </a:xfr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Благоустройство территории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14064" y="192935"/>
            <a:ext cx="5331672" cy="1503413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/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Цель программы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придомовых и внутриквартальных территорий внутригородского муниципального образования города федерального значения Санкт-Петербурга муниципальный округ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создания условий комфортного проживания населения округа.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11592" y="5531625"/>
            <a:ext cx="1632153" cy="90593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2655,7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3825" y="5232399"/>
            <a:ext cx="1632153" cy="120515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2766,2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20839" y="4952999"/>
            <a:ext cx="1634006" cy="14845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2879,0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40863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97877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47636" y="635778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4064" y="2024389"/>
            <a:ext cx="5331673" cy="23391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Размещение, содержание спортивных, детских площадок, включая ремонт расположенных на них элементов благоустройства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внутриквартальных территорий в части обеспечения ремонта покрытий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(размещение), переустройство, восстановление и ремонт объектов зеленых насаждений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325438" y="1697038"/>
            <a:ext cx="6172200" cy="487362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1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344" y="93133"/>
            <a:ext cx="6208388" cy="1481666"/>
          </a:xfr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Благоустройство территории за счет субсидии из бюджета Санкт-Петербурга на выполнение программы </a:t>
            </a:r>
            <a:b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«Петербургские дворы»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14064" y="59266"/>
            <a:ext cx="5331672" cy="2556933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Цели программы </a:t>
            </a:r>
          </a:p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Содержание внутриквартальных территорий, в том числе ремонт покрытий</a:t>
            </a:r>
          </a:p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санитарных рубок и рубок ухода, удаление аварийных деревьев или их частей</a:t>
            </a:r>
          </a:p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Размещение и содержание на внутриквартальных территориях спортивных и детских площадок, включая ремонт расположенных на них элементов благоустройства</a:t>
            </a:r>
          </a:p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Размещение ограждений газонных, парковочных столбиков, полусфер</a:t>
            </a:r>
          </a:p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Размещение планировочного устройства, размещение покрытий, предназначенных для кратковременного и длительного хранения индивидуального автотранспорта, на внутриквартальных территориях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437190" y="5556733"/>
            <a:ext cx="1632153" cy="90593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87406,6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26894" y="642293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4063" y="2765979"/>
            <a:ext cx="5331673" cy="27084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благоустройство территории по адресу: пр. Народного Ополчения д.13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подготовительных и демонтажных работ, снос зеленых насаждений, выполнение работ по устройству уширения внутриквартального проезда, ремонту асфальтового и набивного покрытий, установке газонных ограждений, восстановлению и устройству газона, посадке деревьев по адресу: бульвар Новаторов д.56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работ по текущему ремонту асфальтобетонного покрытия по 22 адресам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325438" y="1733975"/>
            <a:ext cx="6172200" cy="487362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05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714065" y="4794133"/>
            <a:ext cx="5331672" cy="1955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862" y="169333"/>
            <a:ext cx="6208388" cy="1014202"/>
          </a:xfrm>
          <a:solidFill>
            <a:schemeClr val="accent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Местные традиции и обряды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58412" y="169332"/>
            <a:ext cx="5331672" cy="1303867"/>
          </a:xfr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txBody>
          <a:bodyPr>
            <a:normAutofit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Цель программы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и сохранения местных традиций и обрядов</a:t>
            </a:r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11592" y="5531625"/>
            <a:ext cx="1632153" cy="905934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1890,0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3825" y="5227949"/>
            <a:ext cx="1632153" cy="12096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1968,9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20839" y="4863881"/>
            <a:ext cx="1634006" cy="15736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2049,0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40863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97877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47636" y="635778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3172" y="2270273"/>
            <a:ext cx="5366912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Организация и проведение конкурса «Ландшафтный дизайн»</a:t>
            </a:r>
          </a:p>
          <a:p>
            <a:pPr marL="285750" indent="-285750" algn="just"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памятных подарков для поздравления юбиляров</a:t>
            </a:r>
          </a:p>
          <a:p>
            <a:pPr marL="171450" indent="-171450" algn="just"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уличной акции «Соседи» 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>
          <a:xfrm>
            <a:off x="273050" y="1642533"/>
            <a:ext cx="6172200" cy="5084579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11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85465" y="4948948"/>
            <a:ext cx="5596467" cy="16127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457" y="77865"/>
            <a:ext cx="6208388" cy="1014202"/>
          </a:xfrm>
          <a:solidFill>
            <a:schemeClr val="accent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Праздники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85466" y="96463"/>
            <a:ext cx="5596467" cy="872118"/>
          </a:xfr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>
            <a:normAutofit lnSpcReduction="10000"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Цель программы </a:t>
            </a:r>
          </a:p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праздничных мероприятий для жителей округа, привлечение жителей округа к празднованию памятных дат и общегосударственных праздников</a:t>
            </a:r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93507" y="5619628"/>
            <a:ext cx="1592519" cy="69715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10392,0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3825" y="5363556"/>
            <a:ext cx="1592519" cy="95962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10824,7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16058" y="5002018"/>
            <a:ext cx="1588075" cy="13211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11266,3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55362" y="628699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1746" y="628699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4449" y="627479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5465" y="1011747"/>
            <a:ext cx="5596467" cy="34470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Торжественно-траурный церемониал,    посвященный 27 января – Дню полного освобождения Ленинграда от фашистской блокады</a:t>
            </a:r>
          </a:p>
          <a:p>
            <a:pPr marL="171450" indent="-171450" algn="just">
              <a:buFontTx/>
              <a:buChar char="-"/>
            </a:pPr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Уличное гуляние Масленица</a:t>
            </a:r>
          </a:p>
          <a:p>
            <a:pPr marL="171450" indent="-171450" algn="just">
              <a:buFontTx/>
              <a:buChar char="-"/>
            </a:pPr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Концерт, посвященный Дню защитника Отечества и Международному женскому дню</a:t>
            </a:r>
          </a:p>
          <a:p>
            <a:pPr marL="171450" indent="-171450" algn="just">
              <a:buFontTx/>
              <a:buChar char="-"/>
            </a:pPr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Праздничный концерт, посвященный 9 Мая - Дню Победы</a:t>
            </a:r>
          </a:p>
          <a:p>
            <a:pPr marL="171450" indent="-171450" algn="just">
              <a:buFontTx/>
              <a:buChar char="-"/>
            </a:pPr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памятных подарков для поздравления первоклассников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Концерт, посвященный Дню пожилого человека 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Торжественно-траурный церемониал, посвященный Дню памяти жертв блокады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Новогодние елки для детей</a:t>
            </a:r>
          </a:p>
        </p:txBody>
      </p:sp>
      <p:pic>
        <p:nvPicPr>
          <p:cNvPr id="14" name="Рисунок 13"/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>
          <a:xfrm>
            <a:off x="153551" y="1481667"/>
            <a:ext cx="6172200" cy="5325224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16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658412" y="4691063"/>
            <a:ext cx="5331672" cy="1955800"/>
          </a:xfrm>
          <a:prstGeom prst="rect">
            <a:avLst/>
          </a:prstGeom>
          <a:solidFill>
            <a:srgbClr val="CC99FF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494" y="296333"/>
            <a:ext cx="6208388" cy="1014202"/>
          </a:xfrm>
          <a:solidFill>
            <a:srgbClr val="80008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Досуг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58412" y="296332"/>
            <a:ext cx="5331672" cy="1803401"/>
          </a:xfrm>
          <a:solidFill>
            <a:srgbClr val="CC99FF"/>
          </a:solidFill>
          <a:ln>
            <a:solidFill>
              <a:srgbClr val="9900CC"/>
            </a:solidFill>
          </a:ln>
        </p:spPr>
        <p:txBody>
          <a:bodyPr>
            <a:normAutofit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Цели программы </a:t>
            </a:r>
          </a:p>
          <a:p>
            <a:pPr lvl="0"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культурно-досугового пространства, расширение кругозора различных слоев населения муниципального образования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Активизация творческой активности жителей муниципального образования;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ценностного отношения к содержательному совместному семейному досугу</a:t>
            </a:r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11592" y="5531625"/>
            <a:ext cx="1632153" cy="905934"/>
          </a:xfrm>
          <a:prstGeom prst="rect">
            <a:avLst/>
          </a:prstGeom>
          <a:solidFill>
            <a:srgbClr val="80008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5560,0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3825" y="5227949"/>
            <a:ext cx="1632153" cy="1209610"/>
          </a:xfrm>
          <a:prstGeom prst="rect">
            <a:avLst/>
          </a:prstGeom>
          <a:solidFill>
            <a:srgbClr val="993366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5791,4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20839" y="4863881"/>
            <a:ext cx="1634006" cy="1573678"/>
          </a:xfrm>
          <a:prstGeom prst="rect">
            <a:avLst/>
          </a:prstGeom>
          <a:solidFill>
            <a:srgbClr val="CC66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6027,7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40863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97877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47636" y="635778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3172" y="2447080"/>
            <a:ext cx="5331673" cy="1969770"/>
          </a:xfrm>
          <a:prstGeom prst="rect">
            <a:avLst/>
          </a:prstGeom>
          <a:solidFill>
            <a:srgbClr val="CC99FF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экскурсий для жителей</a:t>
            </a:r>
          </a:p>
          <a:p>
            <a:pPr marL="171450" indent="-171450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билетов на спектакли и кинопоказы для жителей</a:t>
            </a:r>
          </a:p>
          <a:p>
            <a:pPr marL="171450" indent="-171450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наградной атрибутикой (дипломами, памятными подарками) участников конкурса мастеров художественного слова</a:t>
            </a:r>
          </a:p>
          <a:p>
            <a:pPr marL="171450" indent="-171450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Организация и проведение мастер-классов для жителей</a:t>
            </a:r>
          </a:p>
        </p:txBody>
      </p:sp>
      <p:pic>
        <p:nvPicPr>
          <p:cNvPr id="16" name="Рисунок 1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5" r="21505"/>
          <a:stretch>
            <a:fillRect/>
          </a:stretch>
        </p:blipFill>
        <p:spPr>
          <a:xfrm>
            <a:off x="209550" y="1773238"/>
            <a:ext cx="6172200" cy="487362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6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658412" y="4691063"/>
            <a:ext cx="5331672" cy="19558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338" y="296333"/>
            <a:ext cx="6208388" cy="1014202"/>
          </a:xfrm>
          <a:solidFill>
            <a:schemeClr val="accent4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Архив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58412" y="296333"/>
            <a:ext cx="5331672" cy="1549400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Цель программы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Экспертиза научной и практической ценности, оформление дел,  образующихся в деятельности органов местного самоуправления ВМО СПб МО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упорядочения и использования документов архивного фонда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11592" y="5531625"/>
            <a:ext cx="1632153" cy="905934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138,2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3825" y="5227949"/>
            <a:ext cx="1632153" cy="120961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143,9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20839" y="4863881"/>
            <a:ext cx="1634006" cy="157367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149,7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40863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97877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47636" y="635778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8412" y="2018551"/>
            <a:ext cx="5331673" cy="25237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Архивная обработка личных дел опекаемых и недееспособных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Архивная обработка дел по личному составу и дел постоянного хранения 2021 год и составление акта о выделении к уничтожению дел с истекшими сроками хранения за 2020 год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документов в ЦГА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документов постоянного срока хранения за 2021 год в ЦГА СПб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Списание и уничтожение документов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3" r="8323"/>
          <a:stretch>
            <a:fillRect/>
          </a:stretch>
        </p:blipFill>
        <p:spPr>
          <a:xfrm>
            <a:off x="160338" y="1773238"/>
            <a:ext cx="6172200" cy="487362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15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658412" y="4691063"/>
            <a:ext cx="5331672" cy="19558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50" y="296333"/>
            <a:ext cx="6208388" cy="1081935"/>
          </a:xfr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Гражданская оборона и чрезвычайные ситуации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58412" y="296333"/>
            <a:ext cx="5331672" cy="1476905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Цели программы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неработающего населения способам защиты и действиям в чрезвычайных ситуациях. Реализация программы должна способствовать профилактике чрезвычайных ситуаций на территории ВМО СПБ МО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возможной минимизации последствий чрезвычайных ситуаций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11592" y="5531625"/>
            <a:ext cx="1632153" cy="90593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215,6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3825" y="5227949"/>
            <a:ext cx="1632153" cy="120961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224,7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20839" y="4863881"/>
            <a:ext cx="1634006" cy="15736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232,8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40863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97877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47636" y="635778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8412" y="1870641"/>
            <a:ext cx="5331673" cy="270843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осуществление мероприятий по проведению подготовки и обучения неработающего населения ВМО СПБ МО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способам защиты и действиям в чрезвычайных ситуациях, а также способам защиты от опасностей возникающих при ведении военных действий или вследствие этих действий</a:t>
            </a:r>
          </a:p>
          <a:p>
            <a:pPr marL="171450" indent="-171450" algn="just"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учений неработающего населения ВМО СПБ МО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отработке способов защиты и действиям в чрезвычайных ситуациях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0" b="20390"/>
          <a:stretch>
            <a:fillRect/>
          </a:stretch>
        </p:blipFill>
        <p:spPr>
          <a:xfrm>
            <a:off x="209550" y="1773238"/>
            <a:ext cx="6172200" cy="487362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3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714066" y="4691533"/>
            <a:ext cx="5331672" cy="1955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365" y="192935"/>
            <a:ext cx="6208388" cy="939800"/>
          </a:xfr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Профилактика терроризма и экстремизма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>
          <a:xfrm>
            <a:off x="256365" y="1524000"/>
            <a:ext cx="6208388" cy="5105400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14064" y="192935"/>
            <a:ext cx="5331672" cy="1736626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/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Цели программы </a:t>
            </a: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информированности населения о правилах поведения в случае угрозы возникновения террористического акта, рост антитеррористической бдительности населения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Формирование единого информационного пространства для пропаганды и распространения идей толерантности, гражданской солидарности, уважения к различным религиям и культурам, противодействия экстремизму и формирования толерантного сознания среди населения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11592" y="5531625"/>
            <a:ext cx="1632153" cy="90593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180,0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3825" y="5227949"/>
            <a:ext cx="1632153" cy="12096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187,5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20839" y="4863881"/>
            <a:ext cx="1634006" cy="157367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195,2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40863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97877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47636" y="635778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4063" y="2048663"/>
            <a:ext cx="5331673" cy="25237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 организация тематических семинаров, направленных на профилактику терроризма, экстремизма, критическое восприятие информации в интернете, развитие навыков распознавания материалов экстремистского содержания для подростков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 организация тематических спектаклей, направленных на профилактику терроризма и экстремизма для подростков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в муниципальной газете, на официальном сайте МО и в 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сетях материалов по проблемам профилактики терроризма и экстремизма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74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714066" y="4691533"/>
            <a:ext cx="5331672" cy="1955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494" y="370735"/>
            <a:ext cx="6208388" cy="939800"/>
          </a:xfrm>
          <a:solidFill>
            <a:schemeClr val="accent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Профилактика правонарушений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14066" y="370735"/>
            <a:ext cx="5331672" cy="1542732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Цели программы 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правонарушений на территории ВМО СПБ МО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профилактики незаконного потребления и распространения наркотиков среди различных категорий населения, в том числе несовершеннолетних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11592" y="5531625"/>
            <a:ext cx="1632153" cy="90593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180,0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3825" y="5227949"/>
            <a:ext cx="1632153" cy="12096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187,5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20839" y="4863881"/>
            <a:ext cx="1634006" cy="15736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195,2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40863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97877" y="638060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47636" y="635778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4064" y="2064790"/>
            <a:ext cx="5331673" cy="24929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 организация тематических семинаров «Мы против наркотиков», направленных на профилактику наркомании для подростков</a:t>
            </a:r>
          </a:p>
          <a:p>
            <a:pPr marL="285750" indent="-285750" algn="just"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и организация тематических спектаклей, направленных на профилактику наркомании для подростков</a:t>
            </a:r>
          </a:p>
          <a:p>
            <a:pPr marL="285750" indent="-285750" algn="just"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в муниципальной газете материалов по проблемам 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профилактики правонарушений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>
          <a:xfrm>
            <a:off x="255588" y="1773238"/>
            <a:ext cx="6172200" cy="487362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37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714066" y="4369565"/>
            <a:ext cx="5331672" cy="1955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494" y="370735"/>
            <a:ext cx="6208388" cy="939800"/>
          </a:xfrm>
          <a:solidFill>
            <a:schemeClr val="accent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окружающей среды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14066" y="370735"/>
            <a:ext cx="5331672" cy="1858898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 fontScale="62500" lnSpcReduction="20000"/>
          </a:bodyPr>
          <a:lstStyle/>
          <a:p>
            <a:r>
              <a:rPr lang="ru-RU" sz="26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Цели программы </a:t>
            </a:r>
          </a:p>
          <a:p>
            <a:pPr marL="171450" indent="-171450" algn="just"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Организация экологического воспитания и формирования культуры в области обращения с твердыми коммунальными отходами</a:t>
            </a:r>
          </a:p>
          <a:p>
            <a:pPr marL="171450" indent="-171450" algn="just"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Повышение правовой грамотности населения по вопросам охраны окружающей среды, ответственного потребления ресурсов и обращения с твердыми коммунальными отходами</a:t>
            </a:r>
          </a:p>
          <a:p>
            <a:pPr marL="171450" indent="-171450" algn="just">
              <a:buFontTx/>
              <a:buChar char="-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Повышение активности населения в вопросах охраны окружающей среды</a:t>
            </a:r>
          </a:p>
          <a:p>
            <a:pPr marL="171450" indent="-171450" algn="just">
              <a:buFontTx/>
              <a:buChar char="-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97264" y="5116309"/>
            <a:ext cx="1632153" cy="905934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200,0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3825" y="4812633"/>
            <a:ext cx="1632153" cy="12096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208,4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57004" y="4448565"/>
            <a:ext cx="1634006" cy="157367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217,0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86968" y="602224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74003" y="604111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47635" y="603591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14066" y="2483991"/>
            <a:ext cx="5331673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экологических экскурсий для жителей</a:t>
            </a:r>
          </a:p>
          <a:p>
            <a:pPr marL="171450" indent="-171450" algn="just"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в газете муниципального образования информации, посвященной вопросам экологии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90" b="20390"/>
          <a:stretch>
            <a:fillRect/>
          </a:stretch>
        </p:blipFill>
        <p:spPr>
          <a:xfrm>
            <a:off x="273050" y="1773238"/>
            <a:ext cx="6172200" cy="487362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29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658412" y="4329246"/>
            <a:ext cx="5331672" cy="1955800"/>
          </a:xfrm>
          <a:prstGeom prst="rect">
            <a:avLst/>
          </a:prstGeom>
          <a:solidFill>
            <a:srgbClr val="CC99FF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494" y="296333"/>
            <a:ext cx="6208388" cy="1014202"/>
          </a:xfr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Физическая культура и массовый спорт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58412" y="296333"/>
            <a:ext cx="5331672" cy="1542732"/>
          </a:xfrm>
          <a:solidFill>
            <a:srgbClr val="CC99FF"/>
          </a:solidFill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ru-RU" sz="14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Цели программы 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здоровья населения ВМО СПБ МО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приобщение к здоровому образу жизни и формирование потребности в физическом и нравственном совершенствовании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мотивации жителей к занятиям физической культурой и спортом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795661" y="5091085"/>
            <a:ext cx="1632153" cy="905934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730,0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5062" y="4805178"/>
            <a:ext cx="1632153" cy="1209610"/>
          </a:xfrm>
          <a:prstGeom prst="rect">
            <a:avLst/>
          </a:prstGeom>
          <a:solidFill>
            <a:srgbClr val="CC00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760,4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16058" y="4441110"/>
            <a:ext cx="1634006" cy="1573678"/>
          </a:xfrm>
          <a:prstGeom prst="rect">
            <a:avLst/>
          </a:prstGeom>
          <a:solidFill>
            <a:srgbClr val="CC66FF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791,5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85365" y="598844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54766" y="5967766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4169" y="595609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8412" y="2053104"/>
            <a:ext cx="5331673" cy="2062103"/>
          </a:xfrm>
          <a:prstGeom prst="rect">
            <a:avLst/>
          </a:prstGeom>
          <a:solidFill>
            <a:srgbClr val="CC99FF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занятий йогой  для жителей разных возрастов</a:t>
            </a:r>
          </a:p>
          <a:p>
            <a:pPr marL="285750" indent="-285750" algn="just"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наградной атрибутикой (дипломами, памятными подарками) участников футбольного турнира «Золотая осень»</a:t>
            </a:r>
          </a:p>
          <a:p>
            <a:pPr marL="285750" indent="-285750" algn="just"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абонементов в фитнес-клуб для жителей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277813" y="1773238"/>
            <a:ext cx="6172200" cy="487362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89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658412" y="4413302"/>
            <a:ext cx="5331672" cy="1955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494" y="296333"/>
            <a:ext cx="6208388" cy="1014202"/>
          </a:xfr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Военно-патриотическое воспитание граждан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58412" y="296333"/>
            <a:ext cx="5331672" cy="1542732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Цели программы 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 молодого поколения высокого патриотического сознания, верности Отечеству, готовности к выполнению конституционных обязанностей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заинтересованности жителей к военной истории и воинской славе округа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785096" y="5213344"/>
            <a:ext cx="1632153" cy="90593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500,0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56634" y="4909668"/>
            <a:ext cx="1632153" cy="12096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520,8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13146" y="4545600"/>
            <a:ext cx="1634006" cy="15736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542,0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49297" y="608758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26537" y="608406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03777" y="6078862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8412" y="2185311"/>
            <a:ext cx="5331673" cy="18466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военно-патриотической игры «Зарница»</a:t>
            </a:r>
          </a:p>
          <a:p>
            <a:pPr marL="171450" indent="-171450" algn="just"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материалов историко-патриотической тематики и тематики гражданской ответственности на сайте муниципального образования  и в муниципальных СМИ</a:t>
            </a: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>
          <a:xfrm>
            <a:off x="237494" y="1773708"/>
            <a:ext cx="6172200" cy="487362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76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658412" y="4202583"/>
            <a:ext cx="5331672" cy="19558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494" y="296333"/>
            <a:ext cx="6208388" cy="1014202"/>
          </a:xfrm>
          <a:solidFill>
            <a:schemeClr val="accent5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Профилактика дорожно-транспортного травматизма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58412" y="296333"/>
            <a:ext cx="5331672" cy="1542732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Цели программы 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детского дорожно-транспортного травматизма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опасного поведения участников дорожного движения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776339" y="4955655"/>
            <a:ext cx="1632153" cy="90593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500,0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3825" y="4651979"/>
            <a:ext cx="1632153" cy="12096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520,8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16058" y="4287911"/>
            <a:ext cx="1634006" cy="157367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542,0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66043" y="5861589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97876" y="5837955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06689" y="583275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8412" y="2283831"/>
            <a:ext cx="5331673" cy="14157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Игра-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правилам дорожного движения для детей</a:t>
            </a:r>
          </a:p>
          <a:p>
            <a:pPr marL="285750" indent="-285750" algn="just"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в муниципальной газете материалов по профилактике дорожно-транспортного травматизма 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5" r="7785"/>
          <a:stretch>
            <a:fillRect/>
          </a:stretch>
        </p:blipFill>
        <p:spPr>
          <a:xfrm>
            <a:off x="238125" y="1773238"/>
            <a:ext cx="6172200" cy="487362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48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627198" y="4453466"/>
            <a:ext cx="5331672" cy="1955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494" y="296333"/>
            <a:ext cx="6208388" cy="1014202"/>
          </a:xfr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Временное трудоустройство несовершеннолетних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58412" y="296332"/>
            <a:ext cx="5331672" cy="2609705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ru-RU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Цели программы 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количества неработающего населения на территории ВМО СПБ МО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помощью организации временного трудоустройства несовершеннолетних в возрасте от 14 до 18 лет в свободное от учебы время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Становление у подростков положительной трудовой мотивации и высокой деловой активности</a:t>
            </a:r>
          </a:p>
          <a:p>
            <a:pPr marL="171450" indent="-171450" algn="just">
              <a:buFontTx/>
              <a:buChar char="-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уровня безнадзорности и правонарушений среди несовершеннолетних с помощью предоставления возможности трудоустройства в свободное от учебы время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811592" y="5220699"/>
            <a:ext cx="1632153" cy="90593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633,7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563825" y="4919460"/>
            <a:ext cx="1632153" cy="12096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660,1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316058" y="4555392"/>
            <a:ext cx="1634006" cy="157367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687,0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31124" y="612663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66348" y="612907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01572" y="612907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8411" y="3078385"/>
            <a:ext cx="5331673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Трудоустройство несовершеннолетних в возрасте от 14 до 18 лет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свободное от учебы время, проживающих на территории ВМО СПБ МО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9" name="Рисунок 18"/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255588" y="1773238"/>
            <a:ext cx="6172200" cy="4873625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84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7512710" y="4347521"/>
            <a:ext cx="4666418" cy="1955800"/>
          </a:xfrm>
          <a:prstGeom prst="rect">
            <a:avLst/>
          </a:prstGeom>
          <a:solidFill>
            <a:srgbClr val="F8D4EE"/>
          </a:solidFill>
          <a:ln>
            <a:solidFill>
              <a:srgbClr val="B5037A"/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65" y="169332"/>
            <a:ext cx="7318360" cy="1058335"/>
          </a:xfrm>
          <a:solidFill>
            <a:srgbClr val="B5037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СМИ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512712" y="169332"/>
            <a:ext cx="4666417" cy="1661868"/>
          </a:xfrm>
          <a:solidFill>
            <a:srgbClr val="F8D4EE"/>
          </a:solidFill>
          <a:ln>
            <a:solidFill>
              <a:srgbClr val="B5037A"/>
            </a:solidFill>
          </a:ln>
        </p:spPr>
        <p:txBody>
          <a:bodyPr>
            <a:normAutofit/>
          </a:bodyPr>
          <a:lstStyle/>
          <a:p>
            <a:r>
              <a:rPr lang="ru-RU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Цель программы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качественного и эффективного информирования населения округа о деятельности органов местного самоуправления, опубликование муниципальных правовых актов органов местного самоуправления ВМО СПБ МО Княжево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50878" y="5120900"/>
            <a:ext cx="1306345" cy="905934"/>
          </a:xfrm>
          <a:prstGeom prst="rect">
            <a:avLst/>
          </a:prstGeom>
          <a:solidFill>
            <a:srgbClr val="B5037A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2609,2 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084345" y="4794141"/>
            <a:ext cx="1322962" cy="1209610"/>
          </a:xfrm>
          <a:prstGeom prst="rect">
            <a:avLst/>
          </a:prstGeom>
          <a:solidFill>
            <a:srgbClr val="CA20A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2717,8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671398" y="4422387"/>
            <a:ext cx="1322962" cy="1581364"/>
          </a:xfrm>
          <a:prstGeom prst="rect">
            <a:avLst/>
          </a:prstGeom>
          <a:solidFill>
            <a:srgbClr val="F258E0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2828,6 тыс.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6678" y="600375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6762" y="602683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66846" y="6003751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2028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12710" y="2166031"/>
            <a:ext cx="4666419" cy="1661993"/>
          </a:xfrm>
          <a:prstGeom prst="rect">
            <a:avLst/>
          </a:prstGeom>
          <a:solidFill>
            <a:srgbClr val="F8D4EE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u="sng" dirty="0">
                <a:latin typeface="Bahnschrift" panose="020B0502040204020203" pitchFamily="34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Выпуск и распространение официального печатного издания – газеты «Муниципальный Вестник «КНЯЖЕВО»,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тираж 25 тыс. экз.</a:t>
            </a: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Выпуск и распространение официального печатного издания – газеты «Муниципальный Вестник «КНЯЖЕВО»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спецвыпуск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тираж 1 тыс. экз.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978" y="1602409"/>
            <a:ext cx="3680547" cy="517513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5" y="1602409"/>
            <a:ext cx="3637814" cy="517513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87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361" y="351366"/>
            <a:ext cx="5418239" cy="685800"/>
          </a:xfr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Сайт МО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094" y="1146173"/>
            <a:ext cx="4586506" cy="443748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91" y="1246139"/>
            <a:ext cx="4933552" cy="4446527"/>
          </a:xfrm>
          <a:prstGeom prst="rect">
            <a:avLst/>
          </a:prstGeom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6536606" y="351366"/>
            <a:ext cx="5418239" cy="685800"/>
          </a:xfrm>
          <a:prstGeom prst="rect">
            <a:avLst/>
          </a:prstGeom>
          <a:solidFill>
            <a:srgbClr val="B5037A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в социальной сети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МО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Княжево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637" y="5760363"/>
            <a:ext cx="1097637" cy="1097637"/>
          </a:xfrm>
          <a:prstGeom prst="rect">
            <a:avLst/>
          </a:prstGeom>
        </p:spPr>
      </p:pic>
      <p:pic>
        <p:nvPicPr>
          <p:cNvPr id="21" name="Picture 2" descr="qr-code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101" y="5743416"/>
            <a:ext cx="1102131" cy="1102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E5B6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353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184" y="931316"/>
            <a:ext cx="1771663" cy="236221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2733" y="120969"/>
            <a:ext cx="5962389" cy="65564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МКУ «Княжево»</a:t>
            </a:r>
          </a:p>
        </p:txBody>
      </p:sp>
      <p:sp>
        <p:nvSpPr>
          <p:cNvPr id="8" name="Текст 3"/>
          <p:cNvSpPr txBox="1">
            <a:spLocks/>
          </p:cNvSpPr>
          <p:nvPr/>
        </p:nvSpPr>
        <p:spPr>
          <a:xfrm>
            <a:off x="112734" y="931316"/>
            <a:ext cx="5962388" cy="3227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Казенное Учреждение «Княжево» работает на базе местной администрации ВМО СПБ МО Княжево. Выполняются следующие виды работ:</a:t>
            </a:r>
          </a:p>
          <a:p>
            <a:pPr marL="285750" indent="-28575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Распиловка упавших деревьев</a:t>
            </a:r>
          </a:p>
          <a:p>
            <a:pPr marL="285750" indent="-28575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Спил веток</a:t>
            </a:r>
          </a:p>
          <a:p>
            <a:pPr marL="285750" indent="-28575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газонных ограждений и уличной мебели</a:t>
            </a:r>
          </a:p>
          <a:p>
            <a:pPr marL="285750" indent="-28575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оборудования на детских и спортивных площадках</a:t>
            </a:r>
          </a:p>
          <a:p>
            <a:pPr marL="285750" indent="-28575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ямочного ремонта методом холодный асфальт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075122" y="120968"/>
            <a:ext cx="5962388" cy="65564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</a:rPr>
              <a:t>Директор МКУ «</a:t>
            </a:r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Княжево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400" b="1" i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Коржов</a:t>
            </a:r>
            <a:r>
              <a:rPr lang="ru-RU" sz="2400" b="1" i="1" dirty="0">
                <a:solidFill>
                  <a:schemeClr val="bg1"/>
                </a:solidFill>
                <a:latin typeface="times new roman" panose="02020603050405020304" pitchFamily="18" charset="0"/>
              </a:rPr>
              <a:t> Игорь Николаевич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10" name="Текст 3"/>
          <p:cNvSpPr txBox="1">
            <a:spLocks/>
          </p:cNvSpPr>
          <p:nvPr/>
        </p:nvSpPr>
        <p:spPr>
          <a:xfrm>
            <a:off x="6229611" y="4229680"/>
            <a:ext cx="5962389" cy="26240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198207, Санкт-Петербург, Ленинский пр., д.119</a:t>
            </a:r>
          </a:p>
          <a:p>
            <a:pPr marL="0" indent="0" algn="ctr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(812)377-15-17,</a:t>
            </a:r>
          </a:p>
          <a:p>
            <a:pPr marL="0" indent="0" algn="ctr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тел./факс: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(812) 377-21-37</a:t>
            </a:r>
          </a:p>
          <a:p>
            <a:pPr marL="0" indent="0" algn="ctr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mail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mumcz25@yandex.ru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731" y="4233952"/>
            <a:ext cx="5962389" cy="2619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406" y="4255343"/>
            <a:ext cx="3811528" cy="2562643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53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9">
            <a:extLst>
              <a:ext uri="{FF2B5EF4-FFF2-40B4-BE49-F238E27FC236}">
                <a16:creationId xmlns:a16="http://schemas.microsoft.com/office/drawing/2014/main" id="{F287E3D3-FA24-43E3-A69C-963383FA208C}"/>
              </a:ext>
            </a:extLst>
          </p:cNvPr>
          <p:cNvSpPr txBox="1">
            <a:spLocks/>
          </p:cNvSpPr>
          <p:nvPr/>
        </p:nvSpPr>
        <p:spPr>
          <a:xfrm>
            <a:off x="3058365" y="277850"/>
            <a:ext cx="6174014" cy="115026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0070C0"/>
                </a:solidFill>
              </a:rPr>
              <a:t>Контактная информация </a:t>
            </a:r>
          </a:p>
          <a:p>
            <a:pPr algn="ctr"/>
            <a:r>
              <a:rPr lang="ru-RU" sz="3600" b="1" dirty="0">
                <a:solidFill>
                  <a:srgbClr val="0070C0"/>
                </a:solidFill>
              </a:rPr>
              <a:t>МО Княжево</a:t>
            </a: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id="{E6958B69-F125-428C-9EF7-19B07A8656FB}"/>
              </a:ext>
            </a:extLst>
          </p:cNvPr>
          <p:cNvSpPr txBox="1">
            <a:spLocks/>
          </p:cNvSpPr>
          <p:nvPr/>
        </p:nvSpPr>
        <p:spPr>
          <a:xfrm>
            <a:off x="1859532" y="4142809"/>
            <a:ext cx="3874189" cy="174429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b="1" i="1" dirty="0">
                <a:latin typeface="Monotype Corsiva" panose="03010101010201010101" pitchFamily="66" charset="0"/>
              </a:rPr>
              <a:t>Галь Александр Сергеевич</a:t>
            </a:r>
          </a:p>
          <a:p>
            <a:pPr marL="0" indent="0" algn="ctr">
              <a:buNone/>
            </a:pPr>
            <a:endParaRPr lang="ru-RU" sz="1600" i="1" dirty="0"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ru-RU" sz="1600" i="1" dirty="0">
                <a:latin typeface="Monotype Corsiva" panose="03010101010201010101" pitchFamily="66" charset="0"/>
              </a:rPr>
              <a:t>Глава ВМО СПБ МО  Княжево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21936" y="3696213"/>
            <a:ext cx="308471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i="1" dirty="0">
              <a:latin typeface="Monotype Corsiva" panose="03010101010201010101" pitchFamily="66" charset="0"/>
            </a:endParaRPr>
          </a:p>
          <a:p>
            <a:endParaRPr lang="ru-RU" b="1" i="1" dirty="0">
              <a:latin typeface="Monotype Corsiva" panose="03010101010201010101" pitchFamily="66" charset="0"/>
            </a:endParaRPr>
          </a:p>
          <a:p>
            <a:r>
              <a:rPr lang="ru-RU" sz="2000" b="1" i="1" dirty="0">
                <a:latin typeface="Monotype Corsiva" panose="03010101010201010101" pitchFamily="66" charset="0"/>
              </a:rPr>
              <a:t>Яковлев Михаил Юрьевич</a:t>
            </a:r>
          </a:p>
          <a:p>
            <a:endParaRPr lang="ru-RU" sz="1600" i="1" dirty="0">
              <a:latin typeface="Monotype Corsiva" panose="03010101010201010101" pitchFamily="66" charset="0"/>
            </a:endParaRPr>
          </a:p>
          <a:p>
            <a:r>
              <a:rPr lang="ru-RU" sz="1600" i="1" dirty="0">
                <a:latin typeface="Monotype Corsiva" panose="03010101010201010101" pitchFamily="66" charset="0"/>
              </a:rPr>
              <a:t>Глава местной администрации  ВМО СПБ МО Княжево</a:t>
            </a: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5" r="6615"/>
          <a:stretch>
            <a:fillRect/>
          </a:stretch>
        </p:blipFill>
        <p:spPr>
          <a:xfrm>
            <a:off x="2671884" y="1480632"/>
            <a:ext cx="2047105" cy="237487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3" b="6493"/>
          <a:stretch>
            <a:fillRect/>
          </a:stretch>
        </p:blipFill>
        <p:spPr>
          <a:xfrm>
            <a:off x="7560664" y="1480444"/>
            <a:ext cx="1909820" cy="22157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364" y="247105"/>
            <a:ext cx="757319" cy="89371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30101" y="5409694"/>
            <a:ext cx="68059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Телефон:</a:t>
            </a:r>
            <a:r>
              <a:rPr lang="ru-RU" dirty="0"/>
              <a:t> 377-15-17</a:t>
            </a:r>
          </a:p>
          <a:p>
            <a:r>
              <a:rPr lang="ru-RU" b="1" dirty="0"/>
              <a:t>Сайт: </a:t>
            </a:r>
            <a:r>
              <a:rPr lang="en-US" dirty="0"/>
              <a:t>https://</a:t>
            </a:r>
            <a:r>
              <a:rPr lang="ru-RU" dirty="0" err="1"/>
              <a:t>мокняжево.рф</a:t>
            </a:r>
            <a:r>
              <a:rPr lang="en-US" dirty="0"/>
              <a:t>     </a:t>
            </a:r>
            <a:r>
              <a:rPr lang="ru-RU" dirty="0"/>
              <a:t>          </a:t>
            </a:r>
            <a:r>
              <a:rPr lang="ru-RU" b="1" dirty="0"/>
              <a:t>e-</a:t>
            </a:r>
            <a:r>
              <a:rPr lang="ru-RU" b="1" dirty="0" err="1"/>
              <a:t>mail</a:t>
            </a:r>
            <a:r>
              <a:rPr lang="ru-RU" b="1" dirty="0"/>
              <a:t>:</a:t>
            </a:r>
            <a:r>
              <a:rPr lang="ru-RU" dirty="0"/>
              <a:t> m</a:t>
            </a:r>
            <a:r>
              <a:rPr lang="en-US" dirty="0"/>
              <a:t>omo-25@yandex</a:t>
            </a:r>
            <a:r>
              <a:rPr lang="ru-RU" dirty="0"/>
              <a:t>.</a:t>
            </a:r>
            <a:r>
              <a:rPr lang="ru-RU" dirty="0" err="1"/>
              <a:t>ru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Почтовый адрес:</a:t>
            </a:r>
            <a:r>
              <a:rPr lang="ru-RU" dirty="0"/>
              <a:t> 19</a:t>
            </a:r>
            <a:r>
              <a:rPr lang="en-US" dirty="0"/>
              <a:t>8207</a:t>
            </a:r>
            <a:r>
              <a:rPr lang="ru-RU" dirty="0"/>
              <a:t>, Санкт-Петербург, Ленинский пр. д.119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5A1761-61CF-4A76-B060-B8C3138A7F46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37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7515</TotalTime>
  <Words>2340</Words>
  <Application>Microsoft Office PowerPoint</Application>
  <PresentationFormat>Широкоэкранный</PresentationFormat>
  <Paragraphs>430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Bahnschrift</vt:lpstr>
      <vt:lpstr>Calibri</vt:lpstr>
      <vt:lpstr>Calibri Light</vt:lpstr>
      <vt:lpstr>Monotype Corsiva</vt:lpstr>
      <vt:lpstr>Times New Roman</vt:lpstr>
      <vt:lpstr>Times New Roman</vt:lpstr>
      <vt:lpstr>Тема Office</vt:lpstr>
      <vt:lpstr>Муниципальное образование Княжево</vt:lpstr>
      <vt:lpstr>СОДЕРЖАНИЕ</vt:lpstr>
      <vt:lpstr>ОСНОВНЫЕ ПОНЯТИЯ И ТЕРМИНЫ</vt:lpstr>
      <vt:lpstr>ОСНОВНЫЕ ПОНЯТИЯ И ТЕРМИНЫ</vt:lpstr>
      <vt:lpstr>ОСНОВНЫЕ ПОНЯТИЯ И ТЕРМИНЫ</vt:lpstr>
      <vt:lpstr>ЦЕЛИ БЮДЖЕТНОЙ ПОЛИТИКИ  НА 2026 ГОД И ПЛАНОВЫЙ ПЕРИОД 2027 И 2028 ГОДОВ</vt:lpstr>
      <vt:lpstr>ЗАДАЧИ БЮДЖЕТНОЙ ПОЛИТИКИ  НА 2026 ГОД И ПЛАНОВЫЙ ПЕРИОД 2027 И 2028 ГОДОВ</vt:lpstr>
      <vt:lpstr>Ключевые параметры бюджета  с 2023 по 2028 годы </vt:lpstr>
      <vt:lpstr>Структура доходов бюджета, млн. руб.</vt:lpstr>
      <vt:lpstr>Структура расходов бюджета, млн. руб. </vt:lpstr>
      <vt:lpstr>Участие граждан в бюджетном процессе</vt:lpstr>
      <vt:lpstr>Территория округа Княжево</vt:lpstr>
      <vt:lpstr>Муниципальная программа  Озеленение территории</vt:lpstr>
      <vt:lpstr>Муниципальная программа Благоустройство территории </vt:lpstr>
      <vt:lpstr>Муниципальная программа Благоустройство территории за счет субсидии из бюджета Санкт-Петербурга на выполнение программы  «Петербургские дворы»</vt:lpstr>
      <vt:lpstr>Муниципальная программа  Местные традиции и обряды</vt:lpstr>
      <vt:lpstr>Муниципальная программа  Праздники </vt:lpstr>
      <vt:lpstr>Муниципальная программа  Досуг</vt:lpstr>
      <vt:lpstr>Муниципальная программа  Архив</vt:lpstr>
      <vt:lpstr>Муниципальная программа  Гражданская оборона и чрезвычайные ситуации</vt:lpstr>
      <vt:lpstr>Муниципальная программа Профилактика терроризма и экстремизма</vt:lpstr>
      <vt:lpstr>Муниципальная программа Профилактика правонарушений</vt:lpstr>
      <vt:lpstr>Муниципальная программа  Охрана окружающей среды</vt:lpstr>
      <vt:lpstr>Муниципальная программа  Физическая культура и массовый спорт</vt:lpstr>
      <vt:lpstr>Муниципальная программа  Военно-патриотическое воспитание граждан</vt:lpstr>
      <vt:lpstr>Муниципальная программа  Профилактика дорожно-транспортного травматизма</vt:lpstr>
      <vt:lpstr>Муниципальная программа  Временное трудоустройство несовершеннолетних</vt:lpstr>
      <vt:lpstr>Муниципальная программа  СМИ</vt:lpstr>
      <vt:lpstr>Сайт МО Княжево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</dc:title>
  <dc:creator>User Obstinate</dc:creator>
  <cp:lastModifiedBy>Черепкова Анастасия</cp:lastModifiedBy>
  <cp:revision>246</cp:revision>
  <dcterms:created xsi:type="dcterms:W3CDTF">2021-05-04T11:19:16Z</dcterms:created>
  <dcterms:modified xsi:type="dcterms:W3CDTF">2026-04-27T14:43:09Z</dcterms:modified>
</cp:coreProperties>
</file>